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88" r:id="rId4"/>
    <p:sldId id="258" r:id="rId5"/>
    <p:sldId id="279" r:id="rId6"/>
    <p:sldId id="259" r:id="rId7"/>
    <p:sldId id="262" r:id="rId8"/>
    <p:sldId id="260" r:id="rId9"/>
    <p:sldId id="263" r:id="rId10"/>
    <p:sldId id="264" r:id="rId11"/>
    <p:sldId id="272" r:id="rId12"/>
    <p:sldId id="268" r:id="rId13"/>
    <p:sldId id="287" r:id="rId14"/>
    <p:sldId id="270" r:id="rId15"/>
    <p:sldId id="292" r:id="rId16"/>
    <p:sldId id="265" r:id="rId17"/>
    <p:sldId id="267" r:id="rId18"/>
    <p:sldId id="269" r:id="rId19"/>
    <p:sldId id="289" r:id="rId20"/>
    <p:sldId id="273" r:id="rId21"/>
    <p:sldId id="275" r:id="rId22"/>
    <p:sldId id="280" r:id="rId23"/>
    <p:sldId id="266" r:id="rId24"/>
    <p:sldId id="271" r:id="rId25"/>
    <p:sldId id="274" r:id="rId26"/>
    <p:sldId id="286" r:id="rId27"/>
    <p:sldId id="282" r:id="rId28"/>
    <p:sldId id="294" r:id="rId29"/>
    <p:sldId id="277" r:id="rId30"/>
    <p:sldId id="278" r:id="rId31"/>
    <p:sldId id="281" r:id="rId32"/>
    <p:sldId id="283" r:id="rId33"/>
    <p:sldId id="284" r:id="rId34"/>
    <p:sldId id="285" r:id="rId35"/>
    <p:sldId id="291"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F356F3-F52C-4C3B-A073-7F3A19D037F5}">
          <p14:sldIdLst>
            <p14:sldId id="256"/>
            <p14:sldId id="290"/>
            <p14:sldId id="288"/>
            <p14:sldId id="258"/>
            <p14:sldId id="279"/>
            <p14:sldId id="259"/>
            <p14:sldId id="262"/>
            <p14:sldId id="260"/>
            <p14:sldId id="263"/>
            <p14:sldId id="264"/>
            <p14:sldId id="272"/>
            <p14:sldId id="268"/>
            <p14:sldId id="287"/>
            <p14:sldId id="270"/>
            <p14:sldId id="292"/>
            <p14:sldId id="265"/>
            <p14:sldId id="267"/>
            <p14:sldId id="269"/>
            <p14:sldId id="289"/>
            <p14:sldId id="273"/>
            <p14:sldId id="275"/>
            <p14:sldId id="280"/>
            <p14:sldId id="266"/>
            <p14:sldId id="271"/>
            <p14:sldId id="274"/>
            <p14:sldId id="286"/>
            <p14:sldId id="282"/>
            <p14:sldId id="294"/>
            <p14:sldId id="277"/>
            <p14:sldId id="278"/>
            <p14:sldId id="281"/>
            <p14:sldId id="283"/>
            <p14:sldId id="284"/>
            <p14:sldId id="285"/>
            <p14:sldId id="291"/>
            <p14:sldId id="293"/>
          </p14:sldIdLst>
        </p14:section>
        <p14:section name="Untitled Section" id="{92066BDD-955D-45FA-9634-9E78C8DD3E4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71C8A-F2CE-47C3-B6BD-345719B41C67}"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3013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C8A-F2CE-47C3-B6BD-345719B41C67}"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265236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C8A-F2CE-47C3-B6BD-345719B41C67}"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256846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C8A-F2CE-47C3-B6BD-345719B41C67}"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61186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71C8A-F2CE-47C3-B6BD-345719B41C67}"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289409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71C8A-F2CE-47C3-B6BD-345719B41C67}"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413434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71C8A-F2CE-47C3-B6BD-345719B41C67}"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63270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71C8A-F2CE-47C3-B6BD-345719B41C67}"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12843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1C8A-F2CE-47C3-B6BD-345719B41C67}"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334555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1C8A-F2CE-47C3-B6BD-345719B41C67}"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3535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1C8A-F2CE-47C3-B6BD-345719B41C67}"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427A-9D02-40EE-A54C-4B99844669C7}" type="slidenum">
              <a:rPr lang="en-US" smtClean="0"/>
              <a:t>‹#›</a:t>
            </a:fld>
            <a:endParaRPr lang="en-US"/>
          </a:p>
        </p:txBody>
      </p:sp>
    </p:spTree>
    <p:extLst>
      <p:ext uri="{BB962C8B-B14F-4D97-AF65-F5344CB8AC3E}">
        <p14:creationId xmlns:p14="http://schemas.microsoft.com/office/powerpoint/2010/main" val="30424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71C8A-F2CE-47C3-B6BD-345719B41C67}" type="datetimeFigureOut">
              <a:rPr lang="en-US" smtClean="0"/>
              <a:t>6/5/2014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1427A-9D02-40EE-A54C-4B99844669C7}" type="slidenum">
              <a:rPr lang="en-US" smtClean="0"/>
              <a:t>‹#›</a:t>
            </a:fld>
            <a:endParaRPr lang="en-US"/>
          </a:p>
        </p:txBody>
      </p:sp>
    </p:spTree>
    <p:extLst>
      <p:ext uri="{BB962C8B-B14F-4D97-AF65-F5344CB8AC3E}">
        <p14:creationId xmlns:p14="http://schemas.microsoft.com/office/powerpoint/2010/main" val="2900572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Getting started in an Industrial Research Lab: A personal perspective</a:t>
            </a:r>
            <a:endParaRPr lang="en-US" dirty="0"/>
          </a:p>
        </p:txBody>
      </p:sp>
      <p:sp>
        <p:nvSpPr>
          <p:cNvPr id="3" name="Subtitle 2"/>
          <p:cNvSpPr>
            <a:spLocks noGrp="1"/>
          </p:cNvSpPr>
          <p:nvPr>
            <p:ph type="subTitle" idx="1"/>
          </p:nvPr>
        </p:nvSpPr>
        <p:spPr/>
        <p:txBody>
          <a:bodyPr/>
          <a:lstStyle/>
          <a:p>
            <a:r>
              <a:rPr lang="en-US" dirty="0" smtClean="0"/>
              <a:t>Sriram Rajamani</a:t>
            </a:r>
          </a:p>
          <a:p>
            <a:r>
              <a:rPr lang="en-US" dirty="0" smtClean="0"/>
              <a:t>Microsoft Research India</a:t>
            </a:r>
          </a:p>
        </p:txBody>
      </p:sp>
    </p:spTree>
    <p:extLst>
      <p:ext uri="{BB962C8B-B14F-4D97-AF65-F5344CB8AC3E}">
        <p14:creationId xmlns:p14="http://schemas.microsoft.com/office/powerpoint/2010/main" val="176952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2104" y="806056"/>
            <a:ext cx="3469545" cy="5085457"/>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Rule 1: Pick a problem that is not routine, not impossible to solve…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Rule 2: …Scientific soundness (of solution)….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Rule 3: Pick a problem where you have a unique advantage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3589016" y="1886673"/>
            <a:ext cx="8433161" cy="2278766"/>
          </a:xfrm>
          <a:prstGeom prst="rect">
            <a:avLst/>
          </a:prstGeom>
        </p:spPr>
      </p:pic>
    </p:spTree>
    <p:extLst>
      <p:ext uri="{BB962C8B-B14F-4D97-AF65-F5344CB8AC3E}">
        <p14:creationId xmlns:p14="http://schemas.microsoft.com/office/powerpoint/2010/main" val="323441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2104" y="806056"/>
            <a:ext cx="3469545" cy="5085457"/>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Rule 1: Pick a problem that is not routine, not impossible to solve…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Rule 2: …Scientific soundness (of solution)….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Rule 3: Pick a problem where you have a unique advantage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3589016" y="1886673"/>
            <a:ext cx="8433161" cy="2278766"/>
          </a:xfrm>
          <a:prstGeom prst="rect">
            <a:avLst/>
          </a:prstGeom>
        </p:spPr>
      </p:pic>
      <p:sp>
        <p:nvSpPr>
          <p:cNvPr id="3" name="Rounded Rectangular Callout 2"/>
          <p:cNvSpPr/>
          <p:nvPr/>
        </p:nvSpPr>
        <p:spPr>
          <a:xfrm>
            <a:off x="5335929" y="4386805"/>
            <a:ext cx="6435525" cy="2204976"/>
          </a:xfrm>
          <a:prstGeom prst="wedgeRoundRectCallout">
            <a:avLst>
              <a:gd name="adj1" fmla="val -81211"/>
              <a:gd name="adj2" fmla="val -16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 an industrial lab, the presence of realistic “industrial strength” data, and access to users is a unique advantage.</a:t>
            </a:r>
          </a:p>
          <a:p>
            <a:endParaRPr lang="en-US" dirty="0"/>
          </a:p>
          <a:p>
            <a:r>
              <a:rPr lang="en-US" dirty="0" smtClean="0"/>
              <a:t>Pick problems where you and your collaborators have unique skills and background to do an exceptional job</a:t>
            </a:r>
          </a:p>
          <a:p>
            <a:endParaRPr lang="en-US" dirty="0"/>
          </a:p>
          <a:p>
            <a:r>
              <a:rPr lang="en-US" dirty="0" smtClean="0"/>
              <a:t>But make sure that Rule 1 and Rule 2 are satisfied, otherwise you will do incremental research!</a:t>
            </a:r>
            <a:endParaRPr lang="en-US" dirty="0"/>
          </a:p>
        </p:txBody>
      </p:sp>
    </p:spTree>
    <p:extLst>
      <p:ext uri="{BB962C8B-B14F-4D97-AF65-F5344CB8AC3E}">
        <p14:creationId xmlns:p14="http://schemas.microsoft.com/office/powerpoint/2010/main" val="423383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005" y="1574158"/>
            <a:ext cx="4375230" cy="3692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Scientifically interesting problems</a:t>
            </a:r>
            <a:endParaRPr lang="en-US" sz="3200" dirty="0"/>
          </a:p>
        </p:txBody>
      </p:sp>
      <p:sp>
        <p:nvSpPr>
          <p:cNvPr id="5" name="Oval 4"/>
          <p:cNvSpPr/>
          <p:nvPr/>
        </p:nvSpPr>
        <p:spPr>
          <a:xfrm>
            <a:off x="5858719" y="1574158"/>
            <a:ext cx="4375230" cy="3692324"/>
          </a:xfrm>
          <a:prstGeom prst="ellipse">
            <a:avLst/>
          </a:prstGeom>
          <a:solidFill>
            <a:schemeClr val="accent4">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Problems of interest to company</a:t>
            </a:r>
            <a:endParaRPr lang="en-US" sz="3200" dirty="0">
              <a:solidFill>
                <a:schemeClr val="tx1"/>
              </a:solidFill>
            </a:endParaRPr>
          </a:p>
        </p:txBody>
      </p:sp>
      <p:sp>
        <p:nvSpPr>
          <p:cNvPr id="6" name="TextBox 5"/>
          <p:cNvSpPr txBox="1"/>
          <p:nvPr/>
        </p:nvSpPr>
        <p:spPr>
          <a:xfrm>
            <a:off x="5775767" y="5741043"/>
            <a:ext cx="2650603" cy="707886"/>
          </a:xfrm>
          <a:prstGeom prst="rect">
            <a:avLst/>
          </a:prstGeom>
          <a:noFill/>
        </p:spPr>
        <p:txBody>
          <a:bodyPr wrap="square" rtlCol="0">
            <a:spAutoFit/>
          </a:bodyPr>
          <a:lstStyle/>
          <a:p>
            <a:r>
              <a:rPr lang="en-US" sz="2000" b="1" dirty="0" smtClean="0">
                <a:solidFill>
                  <a:srgbClr val="FF0000"/>
                </a:solidFill>
              </a:rPr>
              <a:t>Pick problems in the intersection!</a:t>
            </a:r>
            <a:endParaRPr lang="en-US" sz="2000" b="1" dirty="0">
              <a:solidFill>
                <a:srgbClr val="FF0000"/>
              </a:solidFill>
            </a:endParaRPr>
          </a:p>
        </p:txBody>
      </p:sp>
      <p:sp>
        <p:nvSpPr>
          <p:cNvPr id="7" name="Up Arrow 6"/>
          <p:cNvSpPr/>
          <p:nvPr/>
        </p:nvSpPr>
        <p:spPr>
          <a:xfrm>
            <a:off x="6000026" y="3738623"/>
            <a:ext cx="810228" cy="18519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285053" y="3414533"/>
            <a:ext cx="240175" cy="219919"/>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1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Simplicity: Distilling the essence</a:t>
            </a:r>
            <a:endParaRPr lang="en-US" dirty="0"/>
          </a:p>
        </p:txBody>
      </p:sp>
      <p:sp>
        <p:nvSpPr>
          <p:cNvPr id="3" name="Content Placeholder 2"/>
          <p:cNvSpPr>
            <a:spLocks noGrp="1"/>
          </p:cNvSpPr>
          <p:nvPr>
            <p:ph idx="1"/>
          </p:nvPr>
        </p:nvSpPr>
        <p:spPr/>
        <p:txBody>
          <a:bodyPr>
            <a:noAutofit/>
          </a:bodyPr>
          <a:lstStyle/>
          <a:p>
            <a:pPr marL="0" indent="0">
              <a:buNone/>
            </a:pPr>
            <a:r>
              <a:rPr lang="en-US" sz="1600" dirty="0"/>
              <a:t>Almost any practical problem offers interesting research challenges if you dig deep enough. Even if your company/environment requires you to work on some specific, practical, problem, dig deep and you will reveal research </a:t>
            </a:r>
            <a:r>
              <a:rPr lang="en-US" sz="1600" dirty="0" smtClean="0"/>
              <a:t>opportunities.</a:t>
            </a:r>
          </a:p>
          <a:p>
            <a:pPr marL="0" indent="0">
              <a:buNone/>
            </a:pPr>
            <a:r>
              <a:rPr lang="en-US" sz="1600" dirty="0" smtClean="0"/>
              <a:t>Where </a:t>
            </a:r>
            <a:r>
              <a:rPr lang="en-US" sz="1600" dirty="0"/>
              <a:t>an engineer or developer might stop with a “solution that works”, a researcher continues to refine and perfect both the problem formulation and the solution. Real-world problems can be a tangled mess of many concerns. Part of a researcher’s job is to distill the essence of a problem. And to then distill the essence of a solution. Researchers should aim for simplicity. </a:t>
            </a:r>
            <a:endParaRPr lang="en-US" sz="1600" dirty="0" smtClean="0"/>
          </a:p>
          <a:p>
            <a:pPr marL="0" lvl="0" indent="0">
              <a:buNone/>
            </a:pPr>
            <a:r>
              <a:rPr lang="en-US" sz="1600" dirty="0" smtClean="0"/>
              <a:t>A quotation </a:t>
            </a:r>
            <a:r>
              <a:rPr lang="en-US" sz="1600" dirty="0"/>
              <a:t>(due to Antoine de Saint-Exupery): “Perfection is achieved, not when there is nothing more to add, but when there is nothing left to take away</a:t>
            </a:r>
            <a:r>
              <a:rPr lang="en-US" sz="1600" dirty="0" smtClean="0"/>
              <a:t>.”</a:t>
            </a:r>
          </a:p>
          <a:p>
            <a:pPr marL="0" indent="0">
              <a:buNone/>
            </a:pPr>
            <a:r>
              <a:rPr lang="en-US" sz="1600" dirty="0" smtClean="0"/>
              <a:t>Why </a:t>
            </a:r>
            <a:r>
              <a:rPr lang="en-US" sz="1600" dirty="0"/>
              <a:t>is simplicity important? Newton is supposed to have said that he saw further because he stood on the shoulders of a giant. That giant has grown much taller since Newton’s time. All researchers need to climb up to the shoulders of the giant. But how is it possible for researchers to understand and digest the sheer volume of work that has been done previously (few decades worth of work in Computer Science or a few centuries worth of work in Mathematics) and make further progress? It is because a complex idea that took a lot of time to evolve can be eventually simplified so that a new person can grasp it in far less time … and make further progress. Simplicity is fundamental for a research community to make collective progress.</a:t>
            </a:r>
          </a:p>
          <a:p>
            <a:pPr marL="0" lvl="0" indent="0">
              <a:buNone/>
            </a:pPr>
            <a:endParaRPr lang="en-US" sz="1600" dirty="0" smtClean="0"/>
          </a:p>
          <a:p>
            <a:pPr marL="0" indent="0">
              <a:buNone/>
            </a:pPr>
            <a:r>
              <a:rPr lang="en-US" sz="1600" smtClean="0">
                <a:sym typeface="Symbol" panose="05050102010706020507" pitchFamily="18" charset="2"/>
              </a:rPr>
              <a:t>                                                                                                                                                                                                      </a:t>
            </a:r>
            <a:r>
              <a:rPr lang="en-US" sz="1600" dirty="0" smtClean="0">
                <a:sym typeface="Symbol" panose="05050102010706020507" pitchFamily="18" charset="2"/>
              </a:rPr>
              <a:t>G Ramalingam</a:t>
            </a: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a:p>
          <a:p>
            <a:pPr marL="0" indent="0">
              <a:buNone/>
            </a:pPr>
            <a:endParaRPr lang="en-US" sz="1600" dirty="0"/>
          </a:p>
        </p:txBody>
      </p:sp>
    </p:spTree>
    <p:extLst>
      <p:ext uri="{BB962C8B-B14F-4D97-AF65-F5344CB8AC3E}">
        <p14:creationId xmlns:p14="http://schemas.microsoft.com/office/powerpoint/2010/main" val="417894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continue working on my thesis?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It </a:t>
            </a:r>
            <a:r>
              <a:rPr lang="en-US" dirty="0"/>
              <a:t>is easier for your career if you can smoothly transition from your PhD topic to the next one, and so on throughout your career. Abrupt transitions are difficult, stressful and risky (as you may not get any results for a while).</a:t>
            </a:r>
          </a:p>
          <a:p>
            <a:pPr marL="0" indent="0">
              <a:buNone/>
            </a:pPr>
            <a:endParaRPr lang="en-US" dirty="0"/>
          </a:p>
          <a:p>
            <a:pPr marL="0" indent="0">
              <a:buNone/>
            </a:pPr>
            <a:r>
              <a:rPr lang="en-US" dirty="0"/>
              <a:t>On the other </a:t>
            </a:r>
            <a:r>
              <a:rPr lang="en-US" dirty="0" smtClean="0"/>
              <a:t>hand…. “</a:t>
            </a:r>
            <a:r>
              <a:rPr lang="en-US" dirty="0"/>
              <a:t>the most successful researchers are those who forget quickly about their PhD theses”: the reason is that your PhD topic might have been largely defined by the pet topic and interests of your PhD advisor; if you forget about this topic, you can listen more carefully to the problems faced in your new working environment (i.e., that industrial lab where you now work) and then more quickly get results on those problems, for which your new employer will be more grateful, which in turn may make you happier (and wealthier </a:t>
            </a:r>
            <a:r>
              <a:rPr lang="en-US" dirty="0" smtClean="0">
                <a:sym typeface="Wingdings" panose="05000000000000000000" pitchFamily="2" charset="2"/>
              </a:rPr>
              <a:t>) </a:t>
            </a:r>
            <a:r>
              <a:rPr lang="en-US" dirty="0" smtClean="0">
                <a:sym typeface="Symbol" panose="05050102010706020507" pitchFamily="18" charset="2"/>
              </a:rPr>
              <a:t>                                   </a:t>
            </a:r>
          </a:p>
          <a:p>
            <a:pPr marL="0" indent="0">
              <a:buNone/>
            </a:pPr>
            <a:r>
              <a:rPr lang="en-US" dirty="0" smtClean="0">
                <a:sym typeface="Symbol" panose="05050102010706020507" pitchFamily="18" charset="2"/>
              </a:rPr>
              <a:t>								  Patrice Godefroid</a:t>
            </a:r>
            <a:endParaRPr lang="en-US" dirty="0" smtClean="0"/>
          </a:p>
          <a:p>
            <a:endParaRPr lang="en-US" dirty="0"/>
          </a:p>
        </p:txBody>
      </p:sp>
    </p:spTree>
    <p:extLst>
      <p:ext uri="{BB962C8B-B14F-4D97-AF65-F5344CB8AC3E}">
        <p14:creationId xmlns:p14="http://schemas.microsoft.com/office/powerpoint/2010/main" val="314108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use of real world data..</a:t>
            </a:r>
            <a:endParaRPr lang="en-US" dirty="0"/>
          </a:p>
        </p:txBody>
      </p:sp>
      <p:sp>
        <p:nvSpPr>
          <p:cNvPr id="3" name="Content Placeholder 2"/>
          <p:cNvSpPr>
            <a:spLocks noGrp="1"/>
          </p:cNvSpPr>
          <p:nvPr>
            <p:ph idx="1"/>
          </p:nvPr>
        </p:nvSpPr>
        <p:spPr/>
        <p:txBody>
          <a:bodyPr/>
          <a:lstStyle/>
          <a:p>
            <a:pPr marL="0" indent="0">
              <a:buNone/>
            </a:pPr>
            <a:r>
              <a:rPr lang="en-US" dirty="0"/>
              <a:t>You are in the unique position to obtain real world data/software and that will definitely come in handy to decide what you want to do next</a:t>
            </a:r>
            <a:r>
              <a:rPr lang="en-US" dirty="0" smtClean="0"/>
              <a:t>.</a:t>
            </a:r>
          </a:p>
          <a:p>
            <a:pPr marL="0" indent="0">
              <a:buNone/>
            </a:pPr>
            <a:endParaRPr lang="en-US" dirty="0"/>
          </a:p>
          <a:p>
            <a:pPr marL="0" indent="0">
              <a:buNone/>
            </a:pPr>
            <a:r>
              <a:rPr lang="en-US" dirty="0" smtClean="0">
                <a:sym typeface="Symbol" panose="05050102010706020507" pitchFamily="18" charset="2"/>
              </a:rPr>
              <a:t>									Aditya Nori</a:t>
            </a:r>
            <a:endParaRPr lang="en-US" dirty="0"/>
          </a:p>
          <a:p>
            <a:pPr marL="0" indent="0">
              <a:buNone/>
            </a:pPr>
            <a:endParaRPr lang="en-US" dirty="0"/>
          </a:p>
        </p:txBody>
      </p:sp>
    </p:spTree>
    <p:extLst>
      <p:ext uri="{BB962C8B-B14F-4D97-AF65-F5344CB8AC3E}">
        <p14:creationId xmlns:p14="http://schemas.microsoft.com/office/powerpoint/2010/main" val="165272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005" y="411745"/>
            <a:ext cx="7162800" cy="5121402"/>
          </a:xfrm>
          <a:prstGeom prst="rect">
            <a:avLst/>
          </a:prstGeom>
        </p:spPr>
      </p:pic>
      <p:sp>
        <p:nvSpPr>
          <p:cNvPr id="8" name="Content Placeholder 2"/>
          <p:cNvSpPr>
            <a:spLocks noGrp="1"/>
          </p:cNvSpPr>
          <p:nvPr>
            <p:ph idx="1"/>
          </p:nvPr>
        </p:nvSpPr>
        <p:spPr>
          <a:xfrm>
            <a:off x="271040" y="411744"/>
            <a:ext cx="4173638" cy="5676539"/>
          </a:xfrm>
        </p:spPr>
        <p:txBody>
          <a:bodyPr>
            <a:normAutofit fontScale="92500" lnSpcReduction="20000"/>
          </a:bodyPr>
          <a:lstStyle/>
          <a:p>
            <a:pPr marL="0" indent="0">
              <a:buNone/>
            </a:pPr>
            <a:r>
              <a:rPr lang="en-US" dirty="0" smtClean="0"/>
              <a:t>MSR SPT group @ 1999..</a:t>
            </a:r>
          </a:p>
          <a:p>
            <a:pPr marL="0" indent="0">
              <a:buNone/>
            </a:pPr>
            <a:endParaRPr lang="en-US" dirty="0"/>
          </a:p>
          <a:p>
            <a:pPr marL="0" indent="0">
              <a:buNone/>
            </a:pPr>
            <a:r>
              <a:rPr lang="en-US" dirty="0" smtClean="0"/>
              <a:t>Reliability was important to Microsoft  (worms and viruses were running amuck)</a:t>
            </a:r>
          </a:p>
          <a:p>
            <a:pPr marL="0" indent="0">
              <a:buNone/>
            </a:pPr>
            <a:endParaRPr lang="en-US" dirty="0"/>
          </a:p>
          <a:p>
            <a:pPr marL="0" indent="0">
              <a:buNone/>
            </a:pPr>
            <a:r>
              <a:rPr lang="en-US" dirty="0" smtClean="0"/>
              <a:t>Research community was also very interested in this are</a:t>
            </a:r>
          </a:p>
          <a:p>
            <a:pPr marL="0" indent="0">
              <a:buNone/>
            </a:pPr>
            <a:endParaRPr lang="en-US" dirty="0"/>
          </a:p>
          <a:p>
            <a:pPr marL="0" indent="0">
              <a:buNone/>
            </a:pPr>
            <a:r>
              <a:rPr lang="en-US" dirty="0" smtClean="0"/>
              <a:t>Coming together of communities:</a:t>
            </a:r>
          </a:p>
          <a:p>
            <a:r>
              <a:rPr lang="en-US" dirty="0" smtClean="0"/>
              <a:t>Model checking</a:t>
            </a:r>
          </a:p>
          <a:p>
            <a:r>
              <a:rPr lang="en-US" dirty="0" smtClean="0"/>
              <a:t>Theorem proving</a:t>
            </a:r>
          </a:p>
          <a:p>
            <a:r>
              <a:rPr lang="en-US" dirty="0" smtClean="0"/>
              <a:t>Program analysis</a:t>
            </a:r>
          </a:p>
          <a:p>
            <a:pPr marL="0" indent="0">
              <a:buNone/>
            </a:pPr>
            <a:endParaRPr lang="en-US" dirty="0"/>
          </a:p>
          <a:p>
            <a:pPr lvl="1"/>
            <a:endParaRPr lang="en-US" dirty="0" smtClean="0"/>
          </a:p>
        </p:txBody>
      </p:sp>
    </p:spTree>
    <p:extLst>
      <p:ext uri="{BB962C8B-B14F-4D97-AF65-F5344CB8AC3E}">
        <p14:creationId xmlns:p14="http://schemas.microsoft.com/office/powerpoint/2010/main" val="420805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005" y="411745"/>
            <a:ext cx="7162800" cy="5121402"/>
          </a:xfrm>
          <a:prstGeom prst="rect">
            <a:avLst/>
          </a:prstGeom>
        </p:spPr>
      </p:pic>
      <p:sp>
        <p:nvSpPr>
          <p:cNvPr id="8" name="Content Placeholder 2"/>
          <p:cNvSpPr>
            <a:spLocks noGrp="1"/>
          </p:cNvSpPr>
          <p:nvPr>
            <p:ph idx="1"/>
          </p:nvPr>
        </p:nvSpPr>
        <p:spPr>
          <a:xfrm>
            <a:off x="271040" y="411744"/>
            <a:ext cx="4879694" cy="5676539"/>
          </a:xfrm>
        </p:spPr>
        <p:txBody>
          <a:bodyPr>
            <a:normAutofit fontScale="77500" lnSpcReduction="20000"/>
          </a:bodyPr>
          <a:lstStyle/>
          <a:p>
            <a:pPr marL="0" indent="0">
              <a:buNone/>
            </a:pPr>
            <a:r>
              <a:rPr lang="en-US" dirty="0" smtClean="0"/>
              <a:t>SPT decided to focus on low level systems code (device drivers):</a:t>
            </a:r>
          </a:p>
          <a:p>
            <a:r>
              <a:rPr lang="en-US" dirty="0" smtClean="0"/>
              <a:t>SLAM (Ball &amp; Rajamani)</a:t>
            </a:r>
          </a:p>
          <a:p>
            <a:r>
              <a:rPr lang="en-US" dirty="0" smtClean="0"/>
              <a:t>Vault (</a:t>
            </a:r>
            <a:r>
              <a:rPr lang="en-US" dirty="0" err="1" smtClean="0"/>
              <a:t>Deline</a:t>
            </a:r>
            <a:r>
              <a:rPr lang="en-US" dirty="0" smtClean="0"/>
              <a:t> &amp; </a:t>
            </a:r>
            <a:r>
              <a:rPr lang="en-US" dirty="0" err="1" smtClean="0"/>
              <a:t>Fahndrich</a:t>
            </a:r>
            <a:r>
              <a:rPr lang="en-US" dirty="0" smtClean="0"/>
              <a:t>)</a:t>
            </a:r>
          </a:p>
          <a:p>
            <a:r>
              <a:rPr lang="en-US" dirty="0" smtClean="0"/>
              <a:t>ESP (Das)</a:t>
            </a:r>
          </a:p>
          <a:p>
            <a:endParaRPr lang="en-US" dirty="0"/>
          </a:p>
          <a:p>
            <a:pPr marL="0" indent="0">
              <a:buNone/>
            </a:pPr>
            <a:r>
              <a:rPr lang="en-US" dirty="0" smtClean="0"/>
              <a:t>Different approaches (model checking, theorem proving and program analysis) to solve the same problems</a:t>
            </a:r>
          </a:p>
          <a:p>
            <a:pPr marL="0" indent="0">
              <a:buNone/>
            </a:pPr>
            <a:endParaRPr lang="en-US" dirty="0"/>
          </a:p>
          <a:p>
            <a:pPr marL="0" indent="0">
              <a:buNone/>
            </a:pPr>
            <a:r>
              <a:rPr lang="en-US" dirty="0" smtClean="0"/>
              <a:t>Real problems, real users to validate solutions</a:t>
            </a:r>
          </a:p>
          <a:p>
            <a:pPr marL="0" indent="0">
              <a:buNone/>
            </a:pPr>
            <a:endParaRPr lang="en-US" dirty="0"/>
          </a:p>
          <a:p>
            <a:pPr marL="0" indent="0">
              <a:buNone/>
            </a:pPr>
            <a:r>
              <a:rPr lang="en-US" dirty="0" smtClean="0"/>
              <a:t>Our work was published </a:t>
            </a:r>
            <a:r>
              <a:rPr lang="en-US" dirty="0" err="1" smtClean="0"/>
              <a:t>extensivey</a:t>
            </a:r>
            <a:r>
              <a:rPr lang="en-US" dirty="0" smtClean="0"/>
              <a:t> (in CAV, PLDI, POPL, ICSE, FSE, ..) </a:t>
            </a:r>
          </a:p>
          <a:p>
            <a:pPr marL="0" indent="0">
              <a:buNone/>
            </a:pPr>
            <a:endParaRPr lang="en-US" dirty="0" smtClean="0"/>
          </a:p>
          <a:p>
            <a:pPr marL="0" indent="0">
              <a:buNone/>
            </a:pPr>
            <a:r>
              <a:rPr lang="en-US" dirty="0" smtClean="0"/>
              <a:t>Some of it was adopted by the company</a:t>
            </a:r>
            <a:endParaRPr lang="en-US" dirty="0"/>
          </a:p>
          <a:p>
            <a:pPr lvl="1"/>
            <a:endParaRPr lang="en-US" dirty="0" smtClean="0"/>
          </a:p>
        </p:txBody>
      </p:sp>
    </p:spTree>
    <p:extLst>
      <p:ext uri="{BB962C8B-B14F-4D97-AF65-F5344CB8AC3E}">
        <p14:creationId xmlns:p14="http://schemas.microsoft.com/office/powerpoint/2010/main" val="68047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4559" y="451413"/>
            <a:ext cx="5857466" cy="4340505"/>
          </a:xfrm>
        </p:spPr>
      </p:pic>
      <p:pic>
        <p:nvPicPr>
          <p:cNvPr id="1026" name="Picture 2" descr="http://research.microsoft.com/en-us/projects/slam/slam_metall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185415"/>
            <a:ext cx="27813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44000" y="1651058"/>
            <a:ext cx="6179950" cy="4136283"/>
          </a:xfrm>
          <a:prstGeom prst="rect">
            <a:avLst/>
          </a:prstGeom>
        </p:spPr>
      </p:pic>
    </p:spTree>
    <p:extLst>
      <p:ext uri="{BB962C8B-B14F-4D97-AF65-F5344CB8AC3E}">
        <p14:creationId xmlns:p14="http://schemas.microsoft.com/office/powerpoint/2010/main" val="1205717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81319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181" y="-918092"/>
            <a:ext cx="13658734" cy="7550245"/>
          </a:xfrm>
          <a:prstGeom prst="rect">
            <a:avLst/>
          </a:prstGeom>
          <a:ln>
            <a:solidFill>
              <a:schemeClr val="accent1">
                <a:shade val="50000"/>
              </a:schemeClr>
            </a:solidFill>
          </a:ln>
        </p:spPr>
      </p:pic>
      <p:sp>
        <p:nvSpPr>
          <p:cNvPr id="8" name="TextBox 7"/>
          <p:cNvSpPr txBox="1"/>
          <p:nvPr/>
        </p:nvSpPr>
        <p:spPr>
          <a:xfrm>
            <a:off x="8141136" y="2406396"/>
            <a:ext cx="707245" cy="276999"/>
          </a:xfrm>
          <a:prstGeom prst="rect">
            <a:avLst/>
          </a:prstGeom>
          <a:noFill/>
        </p:spPr>
        <p:txBody>
          <a:bodyPr wrap="none" rtlCol="0">
            <a:spAutoFit/>
          </a:bodyPr>
          <a:lstStyle/>
          <a:p>
            <a:r>
              <a:rPr lang="en-US" sz="1200" b="1" dirty="0" smtClean="0"/>
              <a:t>Chennai</a:t>
            </a:r>
            <a:endParaRPr lang="en-US" sz="1200" b="1" dirty="0"/>
          </a:p>
        </p:txBody>
      </p:sp>
      <p:sp>
        <p:nvSpPr>
          <p:cNvPr id="9" name="TextBox 8"/>
          <p:cNvSpPr txBox="1"/>
          <p:nvPr/>
        </p:nvSpPr>
        <p:spPr>
          <a:xfrm>
            <a:off x="685910" y="1423483"/>
            <a:ext cx="735266" cy="276999"/>
          </a:xfrm>
          <a:prstGeom prst="rect">
            <a:avLst/>
          </a:prstGeom>
          <a:noFill/>
        </p:spPr>
        <p:txBody>
          <a:bodyPr wrap="none" rtlCol="0">
            <a:spAutoFit/>
          </a:bodyPr>
          <a:lstStyle/>
          <a:p>
            <a:r>
              <a:rPr lang="en-US" sz="1200" b="1" dirty="0" smtClean="0"/>
              <a:t>Berkeley</a:t>
            </a:r>
            <a:endParaRPr lang="en-US" sz="1200" b="1" dirty="0"/>
          </a:p>
        </p:txBody>
      </p:sp>
      <p:sp>
        <p:nvSpPr>
          <p:cNvPr id="11" name="TextBox 10"/>
          <p:cNvSpPr txBox="1"/>
          <p:nvPr/>
        </p:nvSpPr>
        <p:spPr>
          <a:xfrm>
            <a:off x="877515" y="1093813"/>
            <a:ext cx="627095" cy="276999"/>
          </a:xfrm>
          <a:prstGeom prst="rect">
            <a:avLst/>
          </a:prstGeom>
          <a:noFill/>
        </p:spPr>
        <p:txBody>
          <a:bodyPr wrap="none" rtlCol="0">
            <a:spAutoFit/>
          </a:bodyPr>
          <a:lstStyle/>
          <a:p>
            <a:r>
              <a:rPr lang="en-US" sz="1200" b="1" dirty="0" smtClean="0"/>
              <a:t>Seattle</a:t>
            </a:r>
            <a:endParaRPr lang="en-US" sz="1200" b="1" dirty="0"/>
          </a:p>
        </p:txBody>
      </p:sp>
      <p:sp>
        <p:nvSpPr>
          <p:cNvPr id="13" name="Freeform 12"/>
          <p:cNvSpPr/>
          <p:nvPr/>
        </p:nvSpPr>
        <p:spPr>
          <a:xfrm>
            <a:off x="1337742" y="1461535"/>
            <a:ext cx="6858807" cy="1083361"/>
          </a:xfrm>
          <a:custGeom>
            <a:avLst/>
            <a:gdLst>
              <a:gd name="connsiteX0" fmla="*/ 6775373 w 6775373"/>
              <a:gd name="connsiteY0" fmla="*/ 1035585 h 1035585"/>
              <a:gd name="connsiteX1" fmla="*/ 6566053 w 6775373"/>
              <a:gd name="connsiteY1" fmla="*/ 1013552 h 1035585"/>
              <a:gd name="connsiteX2" fmla="*/ 6533002 w 6775373"/>
              <a:gd name="connsiteY2" fmla="*/ 1002535 h 1035585"/>
              <a:gd name="connsiteX3" fmla="*/ 6422834 w 6775373"/>
              <a:gd name="connsiteY3" fmla="*/ 980501 h 1035585"/>
              <a:gd name="connsiteX4" fmla="*/ 6378766 w 6775373"/>
              <a:gd name="connsiteY4" fmla="*/ 969484 h 1035585"/>
              <a:gd name="connsiteX5" fmla="*/ 6323682 w 6775373"/>
              <a:gd name="connsiteY5" fmla="*/ 958467 h 1035585"/>
              <a:gd name="connsiteX6" fmla="*/ 6257581 w 6775373"/>
              <a:gd name="connsiteY6" fmla="*/ 936434 h 1035585"/>
              <a:gd name="connsiteX7" fmla="*/ 6213513 w 6775373"/>
              <a:gd name="connsiteY7" fmla="*/ 925417 h 1035585"/>
              <a:gd name="connsiteX8" fmla="*/ 6158429 w 6775373"/>
              <a:gd name="connsiteY8" fmla="*/ 903383 h 1035585"/>
              <a:gd name="connsiteX9" fmla="*/ 6125378 w 6775373"/>
              <a:gd name="connsiteY9" fmla="*/ 881349 h 1035585"/>
              <a:gd name="connsiteX10" fmla="*/ 6081311 w 6775373"/>
              <a:gd name="connsiteY10" fmla="*/ 870332 h 1035585"/>
              <a:gd name="connsiteX11" fmla="*/ 6004193 w 6775373"/>
              <a:gd name="connsiteY11" fmla="*/ 837282 h 1035585"/>
              <a:gd name="connsiteX12" fmla="*/ 5927075 w 6775373"/>
              <a:gd name="connsiteY12" fmla="*/ 815248 h 1035585"/>
              <a:gd name="connsiteX13" fmla="*/ 5849957 w 6775373"/>
              <a:gd name="connsiteY13" fmla="*/ 782197 h 1035585"/>
              <a:gd name="connsiteX14" fmla="*/ 5794872 w 6775373"/>
              <a:gd name="connsiteY14" fmla="*/ 771181 h 1035585"/>
              <a:gd name="connsiteX15" fmla="*/ 5706737 w 6775373"/>
              <a:gd name="connsiteY15" fmla="*/ 738130 h 1035585"/>
              <a:gd name="connsiteX16" fmla="*/ 5607585 w 6775373"/>
              <a:gd name="connsiteY16" fmla="*/ 716096 h 1035585"/>
              <a:gd name="connsiteX17" fmla="*/ 5453349 w 6775373"/>
              <a:gd name="connsiteY17" fmla="*/ 672029 h 1035585"/>
              <a:gd name="connsiteX18" fmla="*/ 5321147 w 6775373"/>
              <a:gd name="connsiteY18" fmla="*/ 638978 h 1035585"/>
              <a:gd name="connsiteX19" fmla="*/ 5122843 w 6775373"/>
              <a:gd name="connsiteY19" fmla="*/ 583894 h 1035585"/>
              <a:gd name="connsiteX20" fmla="*/ 5089793 w 6775373"/>
              <a:gd name="connsiteY20" fmla="*/ 572877 h 1035585"/>
              <a:gd name="connsiteX21" fmla="*/ 4979624 w 6775373"/>
              <a:gd name="connsiteY21" fmla="*/ 550843 h 1035585"/>
              <a:gd name="connsiteX22" fmla="*/ 4902506 w 6775373"/>
              <a:gd name="connsiteY22" fmla="*/ 517793 h 1035585"/>
              <a:gd name="connsiteX23" fmla="*/ 4803354 w 6775373"/>
              <a:gd name="connsiteY23" fmla="*/ 495759 h 1035585"/>
              <a:gd name="connsiteX24" fmla="*/ 4726236 w 6775373"/>
              <a:gd name="connsiteY24" fmla="*/ 473725 h 1035585"/>
              <a:gd name="connsiteX25" fmla="*/ 4649118 w 6775373"/>
              <a:gd name="connsiteY25" fmla="*/ 462708 h 1035585"/>
              <a:gd name="connsiteX26" fmla="*/ 4494882 w 6775373"/>
              <a:gd name="connsiteY26" fmla="*/ 429658 h 1035585"/>
              <a:gd name="connsiteX27" fmla="*/ 4461831 w 6775373"/>
              <a:gd name="connsiteY27" fmla="*/ 418641 h 1035585"/>
              <a:gd name="connsiteX28" fmla="*/ 4296578 w 6775373"/>
              <a:gd name="connsiteY28" fmla="*/ 396607 h 1035585"/>
              <a:gd name="connsiteX29" fmla="*/ 4208443 w 6775373"/>
              <a:gd name="connsiteY29" fmla="*/ 374573 h 1035585"/>
              <a:gd name="connsiteX30" fmla="*/ 4175393 w 6775373"/>
              <a:gd name="connsiteY30" fmla="*/ 363556 h 1035585"/>
              <a:gd name="connsiteX31" fmla="*/ 4032173 w 6775373"/>
              <a:gd name="connsiteY31" fmla="*/ 341523 h 1035585"/>
              <a:gd name="connsiteX32" fmla="*/ 3999123 w 6775373"/>
              <a:gd name="connsiteY32" fmla="*/ 330506 h 1035585"/>
              <a:gd name="connsiteX33" fmla="*/ 3855904 w 6775373"/>
              <a:gd name="connsiteY33" fmla="*/ 308472 h 1035585"/>
              <a:gd name="connsiteX34" fmla="*/ 3767769 w 6775373"/>
              <a:gd name="connsiteY34" fmla="*/ 286438 h 1035585"/>
              <a:gd name="connsiteX35" fmla="*/ 3679634 w 6775373"/>
              <a:gd name="connsiteY35" fmla="*/ 275422 h 1035585"/>
              <a:gd name="connsiteX36" fmla="*/ 3613532 w 6775373"/>
              <a:gd name="connsiteY36" fmla="*/ 264405 h 1035585"/>
              <a:gd name="connsiteX37" fmla="*/ 3470313 w 6775373"/>
              <a:gd name="connsiteY37" fmla="*/ 220337 h 1035585"/>
              <a:gd name="connsiteX38" fmla="*/ 3382178 w 6775373"/>
              <a:gd name="connsiteY38" fmla="*/ 209320 h 1035585"/>
              <a:gd name="connsiteX39" fmla="*/ 3238959 w 6775373"/>
              <a:gd name="connsiteY39" fmla="*/ 176270 h 1035585"/>
              <a:gd name="connsiteX40" fmla="*/ 3183875 w 6775373"/>
              <a:gd name="connsiteY40" fmla="*/ 165253 h 1035585"/>
              <a:gd name="connsiteX41" fmla="*/ 3040655 w 6775373"/>
              <a:gd name="connsiteY41" fmla="*/ 154236 h 1035585"/>
              <a:gd name="connsiteX42" fmla="*/ 2897436 w 6775373"/>
              <a:gd name="connsiteY42" fmla="*/ 132202 h 1035585"/>
              <a:gd name="connsiteX43" fmla="*/ 2809301 w 6775373"/>
              <a:gd name="connsiteY43" fmla="*/ 121185 h 1035585"/>
              <a:gd name="connsiteX44" fmla="*/ 2765234 w 6775373"/>
              <a:gd name="connsiteY44" fmla="*/ 110169 h 1035585"/>
              <a:gd name="connsiteX45" fmla="*/ 2456761 w 6775373"/>
              <a:gd name="connsiteY45" fmla="*/ 88135 h 1035585"/>
              <a:gd name="connsiteX46" fmla="*/ 2335576 w 6775373"/>
              <a:gd name="connsiteY46" fmla="*/ 77118 h 1035585"/>
              <a:gd name="connsiteX47" fmla="*/ 1795749 w 6775373"/>
              <a:gd name="connsiteY47" fmla="*/ 44067 h 1035585"/>
              <a:gd name="connsiteX48" fmla="*/ 1509311 w 6775373"/>
              <a:gd name="connsiteY48" fmla="*/ 11017 h 1035585"/>
              <a:gd name="connsiteX49" fmla="*/ 1167788 w 6775373"/>
              <a:gd name="connsiteY49" fmla="*/ 0 h 1035585"/>
              <a:gd name="connsiteX50" fmla="*/ 826265 w 6775373"/>
              <a:gd name="connsiteY50" fmla="*/ 11017 h 1035585"/>
              <a:gd name="connsiteX51" fmla="*/ 594911 w 6775373"/>
              <a:gd name="connsiteY51" fmla="*/ 33050 h 1035585"/>
              <a:gd name="connsiteX52" fmla="*/ 451691 w 6775373"/>
              <a:gd name="connsiteY52" fmla="*/ 44067 h 1035585"/>
              <a:gd name="connsiteX53" fmla="*/ 275422 w 6775373"/>
              <a:gd name="connsiteY53" fmla="*/ 66101 h 1035585"/>
              <a:gd name="connsiteX54" fmla="*/ 220337 w 6775373"/>
              <a:gd name="connsiteY54" fmla="*/ 77118 h 1035585"/>
              <a:gd name="connsiteX55" fmla="*/ 132202 w 6775373"/>
              <a:gd name="connsiteY55" fmla="*/ 88135 h 1035585"/>
              <a:gd name="connsiteX56" fmla="*/ 22034 w 6775373"/>
              <a:gd name="connsiteY56" fmla="*/ 121185 h 1035585"/>
              <a:gd name="connsiteX57" fmla="*/ 0 w 6775373"/>
              <a:gd name="connsiteY57" fmla="*/ 132202 h 103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775373" h="1035585">
                <a:moveTo>
                  <a:pt x="6775373" y="1035585"/>
                </a:moveTo>
                <a:cubicBezTo>
                  <a:pt x="6734621" y="1031881"/>
                  <a:pt x="6614204" y="1022307"/>
                  <a:pt x="6566053" y="1013552"/>
                </a:cubicBezTo>
                <a:cubicBezTo>
                  <a:pt x="6554627" y="1011475"/>
                  <a:pt x="6544318" y="1005146"/>
                  <a:pt x="6533002" y="1002535"/>
                </a:cubicBezTo>
                <a:cubicBezTo>
                  <a:pt x="6496511" y="994114"/>
                  <a:pt x="6459166" y="989584"/>
                  <a:pt x="6422834" y="980501"/>
                </a:cubicBezTo>
                <a:cubicBezTo>
                  <a:pt x="6408145" y="976829"/>
                  <a:pt x="6393547" y="972769"/>
                  <a:pt x="6378766" y="969484"/>
                </a:cubicBezTo>
                <a:cubicBezTo>
                  <a:pt x="6360487" y="965422"/>
                  <a:pt x="6341747" y="963394"/>
                  <a:pt x="6323682" y="958467"/>
                </a:cubicBezTo>
                <a:cubicBezTo>
                  <a:pt x="6301275" y="952356"/>
                  <a:pt x="6280113" y="942067"/>
                  <a:pt x="6257581" y="936434"/>
                </a:cubicBezTo>
                <a:cubicBezTo>
                  <a:pt x="6242892" y="932762"/>
                  <a:pt x="6227877" y="930205"/>
                  <a:pt x="6213513" y="925417"/>
                </a:cubicBezTo>
                <a:cubicBezTo>
                  <a:pt x="6194752" y="919163"/>
                  <a:pt x="6176117" y="912227"/>
                  <a:pt x="6158429" y="903383"/>
                </a:cubicBezTo>
                <a:cubicBezTo>
                  <a:pt x="6146586" y="897461"/>
                  <a:pt x="6137548" y="886565"/>
                  <a:pt x="6125378" y="881349"/>
                </a:cubicBezTo>
                <a:cubicBezTo>
                  <a:pt x="6111461" y="875385"/>
                  <a:pt x="6095541" y="875506"/>
                  <a:pt x="6081311" y="870332"/>
                </a:cubicBezTo>
                <a:cubicBezTo>
                  <a:pt x="6055028" y="860774"/>
                  <a:pt x="6030160" y="847669"/>
                  <a:pt x="6004193" y="837282"/>
                </a:cubicBezTo>
                <a:cubicBezTo>
                  <a:pt x="5971174" y="824075"/>
                  <a:pt x="5963638" y="825695"/>
                  <a:pt x="5927075" y="815248"/>
                </a:cubicBezTo>
                <a:cubicBezTo>
                  <a:pt x="5792269" y="776731"/>
                  <a:pt x="6026279" y="840970"/>
                  <a:pt x="5849957" y="782197"/>
                </a:cubicBezTo>
                <a:cubicBezTo>
                  <a:pt x="5832193" y="776276"/>
                  <a:pt x="5813234" y="774853"/>
                  <a:pt x="5794872" y="771181"/>
                </a:cubicBezTo>
                <a:cubicBezTo>
                  <a:pt x="5765765" y="759538"/>
                  <a:pt x="5736963" y="746766"/>
                  <a:pt x="5706737" y="738130"/>
                </a:cubicBezTo>
                <a:cubicBezTo>
                  <a:pt x="5584726" y="703269"/>
                  <a:pt x="5751446" y="753954"/>
                  <a:pt x="5607585" y="716096"/>
                </a:cubicBezTo>
                <a:cubicBezTo>
                  <a:pt x="5555876" y="702489"/>
                  <a:pt x="5505222" y="684997"/>
                  <a:pt x="5453349" y="672029"/>
                </a:cubicBezTo>
                <a:cubicBezTo>
                  <a:pt x="5409282" y="661012"/>
                  <a:pt x="5364240" y="653342"/>
                  <a:pt x="5321147" y="638978"/>
                </a:cubicBezTo>
                <a:cubicBezTo>
                  <a:pt x="5167753" y="587847"/>
                  <a:pt x="5234763" y="602548"/>
                  <a:pt x="5122843" y="583894"/>
                </a:cubicBezTo>
                <a:cubicBezTo>
                  <a:pt x="5111826" y="580222"/>
                  <a:pt x="5101129" y="575396"/>
                  <a:pt x="5089793" y="572877"/>
                </a:cubicBezTo>
                <a:cubicBezTo>
                  <a:pt x="5054849" y="565111"/>
                  <a:pt x="5014119" y="563387"/>
                  <a:pt x="4979624" y="550843"/>
                </a:cubicBezTo>
                <a:cubicBezTo>
                  <a:pt x="4953341" y="541285"/>
                  <a:pt x="4929200" y="526135"/>
                  <a:pt x="4902506" y="517793"/>
                </a:cubicBezTo>
                <a:cubicBezTo>
                  <a:pt x="4870190" y="507694"/>
                  <a:pt x="4836200" y="503971"/>
                  <a:pt x="4803354" y="495759"/>
                </a:cubicBezTo>
                <a:cubicBezTo>
                  <a:pt x="4740422" y="480026"/>
                  <a:pt x="4801803" y="487465"/>
                  <a:pt x="4726236" y="473725"/>
                </a:cubicBezTo>
                <a:cubicBezTo>
                  <a:pt x="4700688" y="469080"/>
                  <a:pt x="4674626" y="467567"/>
                  <a:pt x="4649118" y="462708"/>
                </a:cubicBezTo>
                <a:cubicBezTo>
                  <a:pt x="4597468" y="452870"/>
                  <a:pt x="4544763" y="446285"/>
                  <a:pt x="4494882" y="429658"/>
                </a:cubicBezTo>
                <a:cubicBezTo>
                  <a:pt x="4483865" y="425986"/>
                  <a:pt x="4473167" y="421160"/>
                  <a:pt x="4461831" y="418641"/>
                </a:cubicBezTo>
                <a:cubicBezTo>
                  <a:pt x="4412379" y="407652"/>
                  <a:pt x="4344314" y="401911"/>
                  <a:pt x="4296578" y="396607"/>
                </a:cubicBezTo>
                <a:cubicBezTo>
                  <a:pt x="4221031" y="371424"/>
                  <a:pt x="4314797" y="401162"/>
                  <a:pt x="4208443" y="374573"/>
                </a:cubicBezTo>
                <a:cubicBezTo>
                  <a:pt x="4197177" y="371756"/>
                  <a:pt x="4186729" y="366075"/>
                  <a:pt x="4175393" y="363556"/>
                </a:cubicBezTo>
                <a:cubicBezTo>
                  <a:pt x="4147895" y="357445"/>
                  <a:pt x="4056754" y="345035"/>
                  <a:pt x="4032173" y="341523"/>
                </a:cubicBezTo>
                <a:cubicBezTo>
                  <a:pt x="4021156" y="337851"/>
                  <a:pt x="4010459" y="333025"/>
                  <a:pt x="3999123" y="330506"/>
                </a:cubicBezTo>
                <a:cubicBezTo>
                  <a:pt x="3917199" y="312300"/>
                  <a:pt x="3943754" y="326042"/>
                  <a:pt x="3855904" y="308472"/>
                </a:cubicBezTo>
                <a:cubicBezTo>
                  <a:pt x="3826210" y="302533"/>
                  <a:pt x="3797533" y="292019"/>
                  <a:pt x="3767769" y="286438"/>
                </a:cubicBezTo>
                <a:cubicBezTo>
                  <a:pt x="3738669" y="280982"/>
                  <a:pt x="3708943" y="279609"/>
                  <a:pt x="3679634" y="275422"/>
                </a:cubicBezTo>
                <a:cubicBezTo>
                  <a:pt x="3657521" y="272263"/>
                  <a:pt x="3635566" y="268077"/>
                  <a:pt x="3613532" y="264405"/>
                </a:cubicBezTo>
                <a:cubicBezTo>
                  <a:pt x="3577609" y="252430"/>
                  <a:pt x="3505831" y="227441"/>
                  <a:pt x="3470313" y="220337"/>
                </a:cubicBezTo>
                <a:cubicBezTo>
                  <a:pt x="3441281" y="214531"/>
                  <a:pt x="3411441" y="213822"/>
                  <a:pt x="3382178" y="209320"/>
                </a:cubicBezTo>
                <a:cubicBezTo>
                  <a:pt x="3331842" y="201576"/>
                  <a:pt x="3289558" y="187947"/>
                  <a:pt x="3238959" y="176270"/>
                </a:cubicBezTo>
                <a:cubicBezTo>
                  <a:pt x="3220714" y="172060"/>
                  <a:pt x="3202485" y="167321"/>
                  <a:pt x="3183875" y="165253"/>
                </a:cubicBezTo>
                <a:cubicBezTo>
                  <a:pt x="3136287" y="159965"/>
                  <a:pt x="3088395" y="157908"/>
                  <a:pt x="3040655" y="154236"/>
                </a:cubicBezTo>
                <a:cubicBezTo>
                  <a:pt x="2973329" y="143015"/>
                  <a:pt x="2968315" y="141653"/>
                  <a:pt x="2897436" y="132202"/>
                </a:cubicBezTo>
                <a:cubicBezTo>
                  <a:pt x="2868089" y="128289"/>
                  <a:pt x="2838505" y="126052"/>
                  <a:pt x="2809301" y="121185"/>
                </a:cubicBezTo>
                <a:cubicBezTo>
                  <a:pt x="2794366" y="118696"/>
                  <a:pt x="2780199" y="112471"/>
                  <a:pt x="2765234" y="110169"/>
                </a:cubicBezTo>
                <a:cubicBezTo>
                  <a:pt x="2660693" y="94086"/>
                  <a:pt x="2564707" y="95331"/>
                  <a:pt x="2456761" y="88135"/>
                </a:cubicBezTo>
                <a:cubicBezTo>
                  <a:pt x="2416289" y="85437"/>
                  <a:pt x="2376024" y="80152"/>
                  <a:pt x="2335576" y="77118"/>
                </a:cubicBezTo>
                <a:cubicBezTo>
                  <a:pt x="2037550" y="54766"/>
                  <a:pt x="2057379" y="57149"/>
                  <a:pt x="1795749" y="44067"/>
                </a:cubicBezTo>
                <a:cubicBezTo>
                  <a:pt x="1706622" y="31334"/>
                  <a:pt x="1589249" y="13596"/>
                  <a:pt x="1509311" y="11017"/>
                </a:cubicBezTo>
                <a:lnTo>
                  <a:pt x="1167788" y="0"/>
                </a:lnTo>
                <a:lnTo>
                  <a:pt x="826265" y="11017"/>
                </a:lnTo>
                <a:cubicBezTo>
                  <a:pt x="631600" y="19866"/>
                  <a:pt x="744115" y="18841"/>
                  <a:pt x="594911" y="33050"/>
                </a:cubicBezTo>
                <a:cubicBezTo>
                  <a:pt x="547246" y="37589"/>
                  <a:pt x="499431" y="40395"/>
                  <a:pt x="451691" y="44067"/>
                </a:cubicBezTo>
                <a:cubicBezTo>
                  <a:pt x="327492" y="68907"/>
                  <a:pt x="478814" y="40677"/>
                  <a:pt x="275422" y="66101"/>
                </a:cubicBezTo>
                <a:cubicBezTo>
                  <a:pt x="256841" y="68424"/>
                  <a:pt x="238845" y="74271"/>
                  <a:pt x="220337" y="77118"/>
                </a:cubicBezTo>
                <a:cubicBezTo>
                  <a:pt x="191074" y="81620"/>
                  <a:pt x="161580" y="84463"/>
                  <a:pt x="132202" y="88135"/>
                </a:cubicBezTo>
                <a:cubicBezTo>
                  <a:pt x="100577" y="96041"/>
                  <a:pt x="48851" y="107776"/>
                  <a:pt x="22034" y="121185"/>
                </a:cubicBezTo>
                <a:lnTo>
                  <a:pt x="0" y="132202"/>
                </a:lnTo>
              </a:path>
            </a:pathLst>
          </a:custGeom>
          <a:noFill/>
          <a:ln w="635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361696" y="1264817"/>
            <a:ext cx="83434" cy="26668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1504610" y="1242622"/>
            <a:ext cx="6505184" cy="1279182"/>
          </a:xfrm>
          <a:prstGeom prst="curvedConnector3">
            <a:avLst>
              <a:gd name="adj1" fmla="val 102845"/>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85983" y="2497119"/>
            <a:ext cx="827919" cy="276999"/>
          </a:xfrm>
          <a:prstGeom prst="rect">
            <a:avLst/>
          </a:prstGeom>
          <a:noFill/>
        </p:spPr>
        <p:txBody>
          <a:bodyPr wrap="none" rtlCol="0">
            <a:spAutoFit/>
          </a:bodyPr>
          <a:lstStyle/>
          <a:p>
            <a:r>
              <a:rPr lang="en-US" sz="1200" b="1" dirty="0" smtClean="0"/>
              <a:t>Bangalore</a:t>
            </a:r>
            <a:endParaRPr lang="en-US" sz="1200" b="1" dirty="0"/>
          </a:p>
        </p:txBody>
      </p:sp>
      <p:sp>
        <p:nvSpPr>
          <p:cNvPr id="37" name="Content Placeholder 2"/>
          <p:cNvSpPr>
            <a:spLocks noGrp="1"/>
          </p:cNvSpPr>
          <p:nvPr>
            <p:ph idx="1"/>
          </p:nvPr>
        </p:nvSpPr>
        <p:spPr>
          <a:xfrm>
            <a:off x="81022" y="2819355"/>
            <a:ext cx="6123008" cy="3072160"/>
          </a:xfrm>
          <a:solidFill>
            <a:schemeClr val="accent4"/>
          </a:solidFill>
        </p:spPr>
        <p:txBody>
          <a:bodyPr>
            <a:normAutofit fontScale="70000" lnSpcReduction="20000"/>
          </a:bodyPr>
          <a:lstStyle/>
          <a:p>
            <a:r>
              <a:rPr lang="en-US" dirty="0" smtClean="0"/>
              <a:t>PhD, UC Berkeley 1999 (in formal verification)</a:t>
            </a:r>
          </a:p>
          <a:p>
            <a:pPr lvl="1"/>
            <a:r>
              <a:rPr lang="en-US" dirty="0" smtClean="0"/>
              <a:t>Before doing a PhD I worked as a programmer for ~5 years</a:t>
            </a:r>
          </a:p>
          <a:p>
            <a:r>
              <a:rPr lang="en-US" dirty="0" smtClean="0"/>
              <a:t>Joined Microsoft Research Redmond in 1999 </a:t>
            </a:r>
          </a:p>
          <a:p>
            <a:pPr lvl="1"/>
            <a:r>
              <a:rPr lang="en-US" dirty="0" smtClean="0"/>
              <a:t>MSR was a small organization in 1999 –I was one of the first “verification” researchers to join MSR</a:t>
            </a:r>
          </a:p>
          <a:p>
            <a:pPr lvl="1"/>
            <a:r>
              <a:rPr lang="en-US" dirty="0" smtClean="0"/>
              <a:t>Became manager of “Software Productivity Tools” in 2003</a:t>
            </a:r>
          </a:p>
          <a:p>
            <a:r>
              <a:rPr lang="en-US" dirty="0" smtClean="0"/>
              <a:t>Moved to MSR India in 2005, shortly after it was formed</a:t>
            </a:r>
          </a:p>
          <a:p>
            <a:pPr lvl="1"/>
            <a:r>
              <a:rPr lang="en-US" dirty="0" smtClean="0"/>
              <a:t>Founded the “Rigorous Software Engineering Group” at MSR India</a:t>
            </a:r>
          </a:p>
          <a:p>
            <a:r>
              <a:rPr lang="en-US" dirty="0" smtClean="0"/>
              <a:t>Assistant Managing Director of MSR India since 2009</a:t>
            </a:r>
          </a:p>
        </p:txBody>
      </p:sp>
      <p:sp>
        <p:nvSpPr>
          <p:cNvPr id="12" name="TextBox 11"/>
          <p:cNvSpPr txBox="1"/>
          <p:nvPr/>
        </p:nvSpPr>
        <p:spPr>
          <a:xfrm>
            <a:off x="2162439" y="1494746"/>
            <a:ext cx="1103828" cy="276999"/>
          </a:xfrm>
          <a:prstGeom prst="rect">
            <a:avLst/>
          </a:prstGeom>
          <a:noFill/>
        </p:spPr>
        <p:txBody>
          <a:bodyPr wrap="none" rtlCol="0">
            <a:spAutoFit/>
          </a:bodyPr>
          <a:lstStyle/>
          <a:p>
            <a:r>
              <a:rPr lang="en-US" sz="1200" b="1" dirty="0" smtClean="0"/>
              <a:t>Charlottesville</a:t>
            </a:r>
            <a:endParaRPr lang="en-US" sz="1200" b="1" dirty="0"/>
          </a:p>
        </p:txBody>
      </p:sp>
    </p:spTree>
    <p:extLst>
      <p:ext uri="{BB962C8B-B14F-4D97-AF65-F5344CB8AC3E}">
        <p14:creationId xmlns:p14="http://schemas.microsoft.com/office/powerpoint/2010/main" val="94959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your company may have important problems to solve, that don’t need new research</a:t>
            </a:r>
            <a:endParaRPr lang="en-US" dirty="0"/>
          </a:p>
        </p:txBody>
      </p:sp>
      <p:sp>
        <p:nvSpPr>
          <p:cNvPr id="3" name="Content Placeholder 2"/>
          <p:cNvSpPr>
            <a:spLocks noGrp="1"/>
          </p:cNvSpPr>
          <p:nvPr>
            <p:ph idx="1"/>
          </p:nvPr>
        </p:nvSpPr>
        <p:spPr/>
        <p:txBody>
          <a:bodyPr/>
          <a:lstStyle/>
          <a:p>
            <a:r>
              <a:rPr lang="en-US" dirty="0" smtClean="0"/>
              <a:t>By all means, help your company. It is a good thing to do.</a:t>
            </a:r>
          </a:p>
          <a:p>
            <a:pPr lvl="1"/>
            <a:r>
              <a:rPr lang="en-US" dirty="0" smtClean="0"/>
              <a:t>But be clear that you are doing “consulting” and not research</a:t>
            </a:r>
          </a:p>
          <a:p>
            <a:pPr lvl="1"/>
            <a:r>
              <a:rPr lang="en-US" dirty="0" smtClean="0"/>
              <a:t>Don’t try and write papers on such work, unless they add to body of knowledge. Otherwise, you will waste your time and the community’s time writing incremental papers</a:t>
            </a:r>
          </a:p>
          <a:p>
            <a:endParaRPr lang="en-US" dirty="0"/>
          </a:p>
          <a:p>
            <a:r>
              <a:rPr lang="en-US" dirty="0" smtClean="0"/>
              <a:t>Often, such “consulting engagements” help you build relationships with product groups and you can learn about their problems more comprehensively, some of which may need new research</a:t>
            </a:r>
          </a:p>
        </p:txBody>
      </p:sp>
    </p:spTree>
    <p:extLst>
      <p:ext uri="{BB962C8B-B14F-4D97-AF65-F5344CB8AC3E}">
        <p14:creationId xmlns:p14="http://schemas.microsoft.com/office/powerpoint/2010/main" val="444632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Pick problems…</a:t>
            </a:r>
            <a:endParaRPr lang="en-US" dirty="0"/>
          </a:p>
        </p:txBody>
      </p:sp>
      <p:sp>
        <p:nvSpPr>
          <p:cNvPr id="3" name="Content Placeholder 2"/>
          <p:cNvSpPr>
            <a:spLocks noGrp="1"/>
          </p:cNvSpPr>
          <p:nvPr>
            <p:ph idx="1"/>
          </p:nvPr>
        </p:nvSpPr>
        <p:spPr/>
        <p:txBody>
          <a:bodyPr/>
          <a:lstStyle/>
          <a:p>
            <a:r>
              <a:rPr lang="en-US" dirty="0" smtClean="0"/>
              <a:t>Which you find interesting and challenging scientifically</a:t>
            </a:r>
          </a:p>
          <a:p>
            <a:r>
              <a:rPr lang="en-US" dirty="0"/>
              <a:t>W</a:t>
            </a:r>
            <a:r>
              <a:rPr lang="en-US" dirty="0" smtClean="0"/>
              <a:t>hich are not easy and not impossible</a:t>
            </a:r>
          </a:p>
          <a:p>
            <a:r>
              <a:rPr lang="en-US" dirty="0" smtClean="0"/>
              <a:t>Which your employer cares about</a:t>
            </a:r>
          </a:p>
          <a:p>
            <a:r>
              <a:rPr lang="en-US" dirty="0" smtClean="0"/>
              <a:t>Where your company has unique data, users </a:t>
            </a:r>
            <a:r>
              <a:rPr lang="en-US" dirty="0" err="1" smtClean="0"/>
              <a:t>etc</a:t>
            </a:r>
            <a:r>
              <a:rPr lang="en-US" dirty="0" smtClean="0"/>
              <a:t> that are not accessible to others, so that you have a unique advantage</a:t>
            </a:r>
          </a:p>
          <a:p>
            <a:r>
              <a:rPr lang="en-US" dirty="0" smtClean="0"/>
              <a:t>Where </a:t>
            </a:r>
            <a:r>
              <a:rPr lang="en-US" i="1" dirty="0" smtClean="0"/>
              <a:t>you and your collaborators</a:t>
            </a:r>
            <a:r>
              <a:rPr lang="en-US" dirty="0" smtClean="0"/>
              <a:t> have unique expertise/insights/advantage to make a difference</a:t>
            </a:r>
          </a:p>
          <a:p>
            <a:r>
              <a:rPr lang="en-US" dirty="0" smtClean="0"/>
              <a:t>Simplify, simplify, simplify: get to the essence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25273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567" y="2483293"/>
            <a:ext cx="10515600" cy="1325563"/>
          </a:xfrm>
        </p:spPr>
        <p:txBody>
          <a:bodyPr/>
          <a:lstStyle/>
          <a:p>
            <a:r>
              <a:rPr lang="en-US" dirty="0" smtClean="0"/>
              <a:t>Part II :   Collaborations</a:t>
            </a:r>
            <a:endParaRPr lang="en-US" dirty="0"/>
          </a:p>
        </p:txBody>
      </p:sp>
      <p:sp>
        <p:nvSpPr>
          <p:cNvPr id="3" name="Content Placeholder 2"/>
          <p:cNvSpPr txBox="1">
            <a:spLocks/>
          </p:cNvSpPr>
          <p:nvPr/>
        </p:nvSpPr>
        <p:spPr>
          <a:xfrm>
            <a:off x="6041985" y="4971326"/>
            <a:ext cx="5802776" cy="1886674"/>
          </a:xfrm>
          <a:prstGeom prst="rect">
            <a:avLst/>
          </a:prstGeom>
          <a:solidFill>
            <a:srgbClr val="FFFF0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Part I:   Research Agenda</a:t>
            </a:r>
          </a:p>
          <a:p>
            <a:pPr lvl="1"/>
            <a:endParaRPr lang="en-US" dirty="0"/>
          </a:p>
          <a:p>
            <a:pPr lvl="1"/>
            <a:r>
              <a:rPr lang="en-US" dirty="0" smtClean="0"/>
              <a:t>Part II:  Collaborations</a:t>
            </a:r>
          </a:p>
          <a:p>
            <a:pPr marL="457200" lvl="1" indent="0">
              <a:buNone/>
            </a:pPr>
            <a:endParaRPr lang="en-US" dirty="0" smtClean="0"/>
          </a:p>
          <a:p>
            <a:pPr lvl="1"/>
            <a:r>
              <a:rPr lang="en-US" dirty="0" smtClean="0"/>
              <a:t>Part III:  Teaching and mentoring students</a:t>
            </a:r>
            <a:endParaRPr lang="en-US" dirty="0"/>
          </a:p>
        </p:txBody>
      </p:sp>
    </p:spTree>
    <p:extLst>
      <p:ext uri="{BB962C8B-B14F-4D97-AF65-F5344CB8AC3E}">
        <p14:creationId xmlns:p14="http://schemas.microsoft.com/office/powerpoint/2010/main" val="1969937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142"/>
            <a:ext cx="10515600" cy="1325563"/>
          </a:xfrm>
        </p:spPr>
        <p:txBody>
          <a:bodyPr/>
          <a:lstStyle/>
          <a:p>
            <a:r>
              <a:rPr lang="en-US" dirty="0" smtClean="0"/>
              <a:t>Collaborators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Who should I collaborate with?</a:t>
            </a:r>
            <a:endParaRPr lang="en-US" dirty="0"/>
          </a:p>
          <a:p>
            <a:pPr lvl="1"/>
            <a:endParaRPr lang="en-US" dirty="0" smtClean="0"/>
          </a:p>
        </p:txBody>
      </p:sp>
    </p:spTree>
    <p:extLst>
      <p:ext uri="{BB962C8B-B14F-4D97-AF65-F5344CB8AC3E}">
        <p14:creationId xmlns:p14="http://schemas.microsoft.com/office/powerpoint/2010/main" val="830603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142"/>
            <a:ext cx="10515600" cy="1325563"/>
          </a:xfrm>
        </p:spPr>
        <p:txBody>
          <a:bodyPr/>
          <a:lstStyle/>
          <a:p>
            <a:r>
              <a:rPr lang="en-US" dirty="0" smtClean="0"/>
              <a:t>Collaborators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One of the big advantages of an industrial lab is the presence of experts</a:t>
            </a:r>
          </a:p>
          <a:p>
            <a:pPr marL="0" indent="0">
              <a:buNone/>
            </a:pPr>
            <a:endParaRPr lang="en-US" dirty="0"/>
          </a:p>
          <a:p>
            <a:pPr marL="0" indent="0">
              <a:buNone/>
            </a:pPr>
            <a:r>
              <a:rPr lang="en-US" dirty="0" smtClean="0"/>
              <a:t>Learn as many new things as you can from your colleagues!</a:t>
            </a:r>
          </a:p>
          <a:p>
            <a:pPr marL="0" indent="0">
              <a:buNone/>
            </a:pPr>
            <a:endParaRPr lang="en-US" dirty="0"/>
          </a:p>
          <a:p>
            <a:pPr marL="0" indent="0">
              <a:buNone/>
            </a:pPr>
            <a:r>
              <a:rPr lang="en-US" dirty="0" smtClean="0"/>
              <a:t>Find people who have different areas of expertise than you, and work with them</a:t>
            </a:r>
          </a:p>
          <a:p>
            <a:pPr marL="0" indent="0">
              <a:buNone/>
            </a:pPr>
            <a:endParaRPr lang="en-US" dirty="0"/>
          </a:p>
          <a:p>
            <a:pPr marL="0" indent="0">
              <a:buNone/>
            </a:pPr>
            <a:r>
              <a:rPr lang="en-US" dirty="0" smtClean="0"/>
              <a:t>Have fun during collaborations, and build life-long friendships!</a:t>
            </a:r>
          </a:p>
          <a:p>
            <a:pPr marL="0" indent="0">
              <a:buNone/>
            </a:pPr>
            <a:endParaRPr lang="en-US" dirty="0"/>
          </a:p>
          <a:p>
            <a:pPr lvl="1"/>
            <a:endParaRPr lang="en-US" dirty="0" smtClean="0"/>
          </a:p>
        </p:txBody>
      </p:sp>
    </p:spTree>
    <p:extLst>
      <p:ext uri="{BB962C8B-B14F-4D97-AF65-F5344CB8AC3E}">
        <p14:creationId xmlns:p14="http://schemas.microsoft.com/office/powerpoint/2010/main" val="3841012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Personally</a:t>
            </a:r>
            <a:r>
              <a:rPr lang="en-US" dirty="0"/>
              <a:t>, I prefer collaborating with people who have different, complementary expertise to mine.</a:t>
            </a:r>
          </a:p>
          <a:p>
            <a:endParaRPr lang="en-US" dirty="0"/>
          </a:p>
          <a:p>
            <a:pPr marL="0" indent="0">
              <a:buNone/>
            </a:pPr>
            <a:r>
              <a:rPr lang="en-US" dirty="0" smtClean="0"/>
              <a:t>This </a:t>
            </a:r>
            <a:r>
              <a:rPr lang="en-US" dirty="0"/>
              <a:t>is another advantage of doing research in an industrial lab: you will have more chances to collaborate with peers, especially with more senior researchers who will help you indirectly (as “role models”) becoming a better researcher </a:t>
            </a:r>
            <a:r>
              <a:rPr lang="en-US" dirty="0" smtClean="0"/>
              <a:t>yourself</a:t>
            </a:r>
          </a:p>
          <a:p>
            <a:pPr marL="0" indent="0">
              <a:buNone/>
            </a:pPr>
            <a:endParaRPr lang="en-US" dirty="0"/>
          </a:p>
          <a:p>
            <a:pPr marL="0" indent="0">
              <a:buNone/>
            </a:pPr>
            <a:r>
              <a:rPr lang="en-US" dirty="0" smtClean="0"/>
              <a:t>								Patrice Godefroid</a:t>
            </a:r>
            <a:endParaRPr lang="en-US" dirty="0"/>
          </a:p>
          <a:p>
            <a:pPr marL="0" indent="0">
              <a:buNone/>
            </a:pPr>
            <a:endParaRPr lang="en-US" dirty="0"/>
          </a:p>
        </p:txBody>
      </p:sp>
    </p:spTree>
    <p:extLst>
      <p:ext uri="{BB962C8B-B14F-4D97-AF65-F5344CB8AC3E}">
        <p14:creationId xmlns:p14="http://schemas.microsoft.com/office/powerpoint/2010/main" val="878234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Content Placeholder 2"/>
          <p:cNvSpPr>
            <a:spLocks noGrp="1"/>
          </p:cNvSpPr>
          <p:nvPr>
            <p:ph idx="1"/>
          </p:nvPr>
        </p:nvSpPr>
        <p:spPr/>
        <p:txBody>
          <a:bodyPr>
            <a:normAutofit/>
          </a:bodyPr>
          <a:lstStyle/>
          <a:p>
            <a:pPr marL="0" indent="0">
              <a:buNone/>
            </a:pPr>
            <a:r>
              <a:rPr lang="en-US" dirty="0"/>
              <a:t>Pick a mix of senior and junior people. This is help in the former case get a broader perspective on the field and on the latter case work with someone who can dig in the trenches with you. Also be careful of working with everyone in your area outside of your company as you could create conflicts of interest with a lot of people who would potentially be great reviewers for your research work but who will not be able to do so because of conflicts. This can lead to a situation where your work will be evaluated by non-experts which is not very </a:t>
            </a:r>
            <a:r>
              <a:rPr lang="en-US" dirty="0" smtClean="0"/>
              <a:t>desirable</a:t>
            </a:r>
          </a:p>
          <a:p>
            <a:pPr marL="0" indent="0">
              <a:buNone/>
            </a:pPr>
            <a:endParaRPr lang="en-US" dirty="0"/>
          </a:p>
          <a:p>
            <a:pPr marL="0" indent="0">
              <a:buNone/>
            </a:pPr>
            <a:r>
              <a:rPr lang="en-US" dirty="0" smtClean="0"/>
              <a:t>								Nachi Nagappan</a:t>
            </a:r>
            <a:endParaRPr lang="en-US" dirty="0"/>
          </a:p>
        </p:txBody>
      </p:sp>
    </p:spTree>
    <p:extLst>
      <p:ext uri="{BB962C8B-B14F-4D97-AF65-F5344CB8AC3E}">
        <p14:creationId xmlns:p14="http://schemas.microsoft.com/office/powerpoint/2010/main" val="732261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collaborators</a:t>
            </a:r>
            <a:endParaRPr lang="en-US" dirty="0"/>
          </a:p>
        </p:txBody>
      </p:sp>
      <p:sp>
        <p:nvSpPr>
          <p:cNvPr id="3" name="Content Placeholder 2"/>
          <p:cNvSpPr>
            <a:spLocks noGrp="1"/>
          </p:cNvSpPr>
          <p:nvPr>
            <p:ph idx="1"/>
          </p:nvPr>
        </p:nvSpPr>
        <p:spPr>
          <a:xfrm>
            <a:off x="838200" y="1825625"/>
            <a:ext cx="11049000" cy="4351338"/>
          </a:xfrm>
        </p:spPr>
        <p:txBody>
          <a:bodyPr/>
          <a:lstStyle/>
          <a:p>
            <a:pPr marL="0" indent="0">
              <a:buNone/>
            </a:pPr>
            <a:r>
              <a:rPr lang="en-US" dirty="0" smtClean="0"/>
              <a:t>Top 5 collaborators from DBLP:</a:t>
            </a:r>
          </a:p>
          <a:p>
            <a:pPr lvl="1"/>
            <a:r>
              <a:rPr lang="en-US" dirty="0" smtClean="0"/>
              <a:t>Aditya Nori,  21 DBLP entries</a:t>
            </a:r>
          </a:p>
          <a:p>
            <a:pPr lvl="1"/>
            <a:r>
              <a:rPr lang="en-US" dirty="0" smtClean="0"/>
              <a:t>Tom Ball, 20 DBLP entries</a:t>
            </a:r>
          </a:p>
          <a:p>
            <a:pPr lvl="1"/>
            <a:r>
              <a:rPr lang="en-US" dirty="0" smtClean="0"/>
              <a:t>Shaz Qadeer, 15 DBLP entries</a:t>
            </a:r>
          </a:p>
          <a:p>
            <a:pPr lvl="1"/>
            <a:r>
              <a:rPr lang="en-US" dirty="0" smtClean="0"/>
              <a:t>Tom Henzinger, 15 DBLP entries</a:t>
            </a:r>
          </a:p>
          <a:p>
            <a:pPr lvl="1"/>
            <a:r>
              <a:rPr lang="en-US" dirty="0" smtClean="0"/>
              <a:t>Jakob Rehof, 8 DBLP entries</a:t>
            </a:r>
            <a:endParaRPr lang="en-US" dirty="0"/>
          </a:p>
        </p:txBody>
      </p:sp>
      <p:sp>
        <p:nvSpPr>
          <p:cNvPr id="5" name="Oval Callout 4"/>
          <p:cNvSpPr/>
          <p:nvPr/>
        </p:nvSpPr>
        <p:spPr>
          <a:xfrm>
            <a:off x="5549167" y="126103"/>
            <a:ext cx="6146156" cy="1088020"/>
          </a:xfrm>
          <a:prstGeom prst="wedgeEllipseCallout">
            <a:avLst>
              <a:gd name="adj1" fmla="val -58575"/>
              <a:gd name="adj2" fmla="val 163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Helped me work on Machine Learning, come to my “Probabilistic Programming” talk @ FOSE on Friday</a:t>
            </a:r>
            <a:endParaRPr lang="en-US" dirty="0"/>
          </a:p>
        </p:txBody>
      </p:sp>
      <p:sp>
        <p:nvSpPr>
          <p:cNvPr id="6" name="Oval Callout 5"/>
          <p:cNvSpPr/>
          <p:nvPr/>
        </p:nvSpPr>
        <p:spPr>
          <a:xfrm>
            <a:off x="6242614" y="1867647"/>
            <a:ext cx="6146156" cy="1088020"/>
          </a:xfrm>
          <a:prstGeom prst="wedgeEllipseCallout">
            <a:avLst>
              <a:gd name="adj1" fmla="val -73753"/>
              <a:gd name="adj2" fmla="val 46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SLAM   = program analysis  + model checking + theorem proving</a:t>
            </a:r>
            <a:endParaRPr lang="en-US" dirty="0"/>
          </a:p>
        </p:txBody>
      </p:sp>
      <p:sp>
        <p:nvSpPr>
          <p:cNvPr id="7" name="Oval Callout 6"/>
          <p:cNvSpPr/>
          <p:nvPr/>
        </p:nvSpPr>
        <p:spPr>
          <a:xfrm>
            <a:off x="6242614" y="3155465"/>
            <a:ext cx="6146156" cy="1088020"/>
          </a:xfrm>
          <a:prstGeom prst="wedgeEllipseCallout">
            <a:avLst>
              <a:gd name="adj1" fmla="val -66031"/>
              <a:gd name="adj2" fmla="val -39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 school + MSR</a:t>
            </a:r>
            <a:endParaRPr lang="en-US" dirty="0"/>
          </a:p>
        </p:txBody>
      </p:sp>
      <p:sp>
        <p:nvSpPr>
          <p:cNvPr id="8" name="Oval Callout 7"/>
          <p:cNvSpPr/>
          <p:nvPr/>
        </p:nvSpPr>
        <p:spPr>
          <a:xfrm>
            <a:off x="6045844" y="4262716"/>
            <a:ext cx="6146156" cy="1088020"/>
          </a:xfrm>
          <a:prstGeom prst="wedgeEllipseCallout">
            <a:avLst>
              <a:gd name="adj1" fmla="val -58310"/>
              <a:gd name="adj2" fmla="val -92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PhD Advisor</a:t>
            </a:r>
            <a:endParaRPr lang="en-US" dirty="0"/>
          </a:p>
        </p:txBody>
      </p:sp>
      <p:sp>
        <p:nvSpPr>
          <p:cNvPr id="9" name="Oval Callout 8"/>
          <p:cNvSpPr/>
          <p:nvPr/>
        </p:nvSpPr>
        <p:spPr>
          <a:xfrm>
            <a:off x="2847372" y="4403885"/>
            <a:ext cx="3009417" cy="1088020"/>
          </a:xfrm>
          <a:prstGeom prst="wedgeEllipseCallout">
            <a:avLst>
              <a:gd name="adj1" fmla="val 16278"/>
              <a:gd name="adj2" fmla="val -72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Types + Model checking</a:t>
            </a:r>
            <a:endParaRPr lang="en-US" dirty="0"/>
          </a:p>
        </p:txBody>
      </p:sp>
    </p:spTree>
    <p:extLst>
      <p:ext uri="{BB962C8B-B14F-4D97-AF65-F5344CB8AC3E}">
        <p14:creationId xmlns:p14="http://schemas.microsoft.com/office/powerpoint/2010/main" val="4684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collaborators</a:t>
            </a:r>
            <a:endParaRPr lang="en-US" dirty="0"/>
          </a:p>
        </p:txBody>
      </p:sp>
      <p:sp>
        <p:nvSpPr>
          <p:cNvPr id="3" name="Content Placeholder 2"/>
          <p:cNvSpPr>
            <a:spLocks noGrp="1"/>
          </p:cNvSpPr>
          <p:nvPr>
            <p:ph idx="1"/>
          </p:nvPr>
        </p:nvSpPr>
        <p:spPr>
          <a:xfrm>
            <a:off x="838200" y="1825625"/>
            <a:ext cx="11049000" cy="4351338"/>
          </a:xfrm>
        </p:spPr>
        <p:txBody>
          <a:bodyPr/>
          <a:lstStyle/>
          <a:p>
            <a:pPr marL="0" indent="0">
              <a:buNone/>
            </a:pPr>
            <a:r>
              <a:rPr lang="en-US" dirty="0" smtClean="0"/>
              <a:t>Top 5 collaborators from DBLP:</a:t>
            </a:r>
          </a:p>
          <a:p>
            <a:pPr lvl="1"/>
            <a:r>
              <a:rPr lang="en-US" dirty="0" smtClean="0"/>
              <a:t>Aditya Nori,  21 DBLP entries</a:t>
            </a:r>
          </a:p>
          <a:p>
            <a:pPr lvl="1"/>
            <a:r>
              <a:rPr lang="en-US" dirty="0" smtClean="0"/>
              <a:t>Tom Ball, 20 DBLP entries</a:t>
            </a:r>
          </a:p>
          <a:p>
            <a:pPr lvl="1"/>
            <a:r>
              <a:rPr lang="en-US" dirty="0" smtClean="0"/>
              <a:t>Shaz Qadeer, 15 DBLP entries</a:t>
            </a:r>
          </a:p>
          <a:p>
            <a:pPr lvl="1"/>
            <a:r>
              <a:rPr lang="en-US" dirty="0" smtClean="0"/>
              <a:t>Tom Henzinger, 15 DBLP entries</a:t>
            </a:r>
          </a:p>
          <a:p>
            <a:pPr lvl="1"/>
            <a:r>
              <a:rPr lang="en-US" dirty="0" smtClean="0"/>
              <a:t>Jakob Rehof, 8 DBLP entries</a:t>
            </a:r>
            <a:endParaRPr lang="en-US" dirty="0"/>
          </a:p>
        </p:txBody>
      </p:sp>
      <p:sp>
        <p:nvSpPr>
          <p:cNvPr id="10" name="TextBox 9"/>
          <p:cNvSpPr txBox="1"/>
          <p:nvPr/>
        </p:nvSpPr>
        <p:spPr>
          <a:xfrm>
            <a:off x="6026227" y="1822450"/>
            <a:ext cx="6165773" cy="2739211"/>
          </a:xfrm>
          <a:prstGeom prst="rect">
            <a:avLst/>
          </a:prstGeom>
          <a:noFill/>
        </p:spPr>
        <p:txBody>
          <a:bodyPr wrap="square" rtlCol="0">
            <a:spAutoFit/>
          </a:bodyPr>
          <a:lstStyle/>
          <a:p>
            <a:r>
              <a:rPr lang="en-US" sz="2800" dirty="0" smtClean="0"/>
              <a:t>My other significant collaborators: </a:t>
            </a:r>
            <a:endParaRPr lang="en-US" sz="2800" dirty="0"/>
          </a:p>
          <a:p>
            <a:pPr marL="342900" indent="-342900">
              <a:buFont typeface="Arial" panose="020B0604020202020204" pitchFamily="34" charset="0"/>
              <a:buChar char="•"/>
            </a:pPr>
            <a:r>
              <a:rPr lang="en-US" sz="2400" dirty="0" smtClean="0"/>
              <a:t>Andreas Podelski  (abstract interpretation)</a:t>
            </a:r>
          </a:p>
          <a:p>
            <a:pPr marL="342900" indent="-342900">
              <a:buFont typeface="Arial" panose="020B0604020202020204" pitchFamily="34" charset="0"/>
              <a:buChar char="•"/>
            </a:pPr>
            <a:r>
              <a:rPr lang="en-US" sz="2400" dirty="0" smtClean="0"/>
              <a:t>G Ramalingam, Kapil Vaswani, Kaushik Rajan (PL/tools for distributed systems)</a:t>
            </a:r>
          </a:p>
          <a:p>
            <a:pPr marL="342900" indent="-342900">
              <a:buFont typeface="Arial" panose="020B0604020202020204" pitchFamily="34" charset="0"/>
              <a:buChar char="•"/>
            </a:pPr>
            <a:r>
              <a:rPr lang="en-US" sz="2400" dirty="0" smtClean="0"/>
              <a:t>Joseph Joy, Developer @ Microsoft</a:t>
            </a:r>
          </a:p>
          <a:p>
            <a:pPr marL="342900" indent="-342900">
              <a:buFont typeface="Arial" panose="020B0604020202020204" pitchFamily="34" charset="0"/>
              <a:buChar char="•"/>
            </a:pPr>
            <a:r>
              <a:rPr lang="en-US" sz="2400" dirty="0" smtClean="0"/>
              <a:t>Ramarathnam Venkatesan (PL and cloud security)</a:t>
            </a:r>
            <a:endParaRPr lang="en-US" sz="2400" dirty="0"/>
          </a:p>
        </p:txBody>
      </p:sp>
    </p:spTree>
    <p:extLst>
      <p:ext uri="{BB962C8B-B14F-4D97-AF65-F5344CB8AC3E}">
        <p14:creationId xmlns:p14="http://schemas.microsoft.com/office/powerpoint/2010/main" val="30418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worked for me..</a:t>
            </a:r>
            <a:endParaRPr lang="en-US" dirty="0"/>
          </a:p>
        </p:txBody>
      </p:sp>
      <p:sp>
        <p:nvSpPr>
          <p:cNvPr id="3" name="Content Placeholder 2"/>
          <p:cNvSpPr>
            <a:spLocks noGrp="1"/>
          </p:cNvSpPr>
          <p:nvPr>
            <p:ph idx="1"/>
          </p:nvPr>
        </p:nvSpPr>
        <p:spPr/>
        <p:txBody>
          <a:bodyPr/>
          <a:lstStyle/>
          <a:p>
            <a:r>
              <a:rPr lang="en-US" dirty="0" smtClean="0"/>
              <a:t>Find collaborators that have different expertise than you</a:t>
            </a:r>
          </a:p>
          <a:p>
            <a:endParaRPr lang="en-US" dirty="0"/>
          </a:p>
          <a:p>
            <a:r>
              <a:rPr lang="en-US" dirty="0" smtClean="0"/>
              <a:t>First few papers are difficult to write, but then it gets much better and you start to do very novel things.</a:t>
            </a:r>
          </a:p>
          <a:p>
            <a:endParaRPr lang="en-US" dirty="0"/>
          </a:p>
          <a:p>
            <a:r>
              <a:rPr lang="en-US" dirty="0" smtClean="0"/>
              <a:t>Hang out with them, make friends, have a good time!</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36005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My talk will primarily target young researchers at Industrial research labs (though some parts may be useful even if you are in academia)</a:t>
            </a:r>
          </a:p>
          <a:p>
            <a:r>
              <a:rPr lang="en-US" dirty="0" smtClean="0"/>
              <a:t>I am assuming a </a:t>
            </a:r>
            <a:r>
              <a:rPr lang="en-US" smtClean="0"/>
              <a:t>lab environment with </a:t>
            </a:r>
            <a:r>
              <a:rPr lang="en-US" dirty="0" smtClean="0"/>
              <a:t>“a lot of freedom” such as Microsoft Research (though some parts may be useful even if you work for a lab with “less freedom”)</a:t>
            </a:r>
          </a:p>
          <a:p>
            <a:r>
              <a:rPr lang="en-US" dirty="0" smtClean="0"/>
              <a:t>Even if you don’t work in a lab, you might learn about life in research labs from this talk…and figure out how to collaborate with people in research labs better</a:t>
            </a:r>
          </a:p>
        </p:txBody>
      </p:sp>
    </p:spTree>
    <p:extLst>
      <p:ext uri="{BB962C8B-B14F-4D97-AF65-F5344CB8AC3E}">
        <p14:creationId xmlns:p14="http://schemas.microsoft.com/office/powerpoint/2010/main" val="468924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 Inviting visiting researchers</a:t>
            </a:r>
            <a:endParaRPr lang="en-US" dirty="0"/>
          </a:p>
        </p:txBody>
      </p:sp>
      <p:sp>
        <p:nvSpPr>
          <p:cNvPr id="3" name="Content Placeholder 2"/>
          <p:cNvSpPr>
            <a:spLocks noGrp="1"/>
          </p:cNvSpPr>
          <p:nvPr>
            <p:ph idx="1"/>
          </p:nvPr>
        </p:nvSpPr>
        <p:spPr/>
        <p:txBody>
          <a:bodyPr/>
          <a:lstStyle/>
          <a:p>
            <a:r>
              <a:rPr lang="en-US" dirty="0" smtClean="0"/>
              <a:t>Invite visiting researchers</a:t>
            </a:r>
          </a:p>
          <a:p>
            <a:endParaRPr lang="en-US" dirty="0"/>
          </a:p>
          <a:p>
            <a:r>
              <a:rPr lang="en-US" dirty="0" smtClean="0"/>
              <a:t>Professors on sabbaticals, researchers from government labs </a:t>
            </a:r>
            <a:r>
              <a:rPr lang="en-US" dirty="0" err="1" smtClean="0"/>
              <a:t>etc</a:t>
            </a:r>
            <a:endParaRPr lang="en-US" dirty="0" smtClean="0"/>
          </a:p>
          <a:p>
            <a:endParaRPr lang="en-US" dirty="0"/>
          </a:p>
          <a:p>
            <a:r>
              <a:rPr lang="en-US" dirty="0" smtClean="0"/>
              <a:t>Even if you don’t have a concrete collaboration with them, if you find them and their work interesting (and can work out budget) just invite them anyways!</a:t>
            </a:r>
          </a:p>
          <a:p>
            <a:pPr marL="0" indent="0">
              <a:buNone/>
            </a:pPr>
            <a:endParaRPr lang="en-US" dirty="0"/>
          </a:p>
          <a:p>
            <a:r>
              <a:rPr lang="en-US" dirty="0" smtClean="0"/>
              <a:t>Don’t invite visitors unless you can spend sufficient time with them!</a:t>
            </a:r>
            <a:endParaRPr lang="en-US" dirty="0"/>
          </a:p>
        </p:txBody>
      </p:sp>
    </p:spTree>
    <p:extLst>
      <p:ext uri="{BB962C8B-B14F-4D97-AF65-F5344CB8AC3E}">
        <p14:creationId xmlns:p14="http://schemas.microsoft.com/office/powerpoint/2010/main" val="1502901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04" y="1788811"/>
            <a:ext cx="10515600" cy="1325563"/>
          </a:xfrm>
        </p:spPr>
        <p:txBody>
          <a:bodyPr/>
          <a:lstStyle/>
          <a:p>
            <a:r>
              <a:rPr lang="en-US" dirty="0" smtClean="0"/>
              <a:t>Part III: Teaching and mentoring students</a:t>
            </a:r>
            <a:endParaRPr lang="en-US" dirty="0"/>
          </a:p>
        </p:txBody>
      </p:sp>
      <p:sp>
        <p:nvSpPr>
          <p:cNvPr id="3" name="Content Placeholder 2"/>
          <p:cNvSpPr txBox="1">
            <a:spLocks/>
          </p:cNvSpPr>
          <p:nvPr/>
        </p:nvSpPr>
        <p:spPr>
          <a:xfrm>
            <a:off x="6041985" y="4971326"/>
            <a:ext cx="5802776" cy="1886674"/>
          </a:xfrm>
          <a:prstGeom prst="rect">
            <a:avLst/>
          </a:prstGeom>
          <a:solidFill>
            <a:srgbClr val="FFFF0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Part I:   Research Agenda</a:t>
            </a:r>
          </a:p>
          <a:p>
            <a:pPr lvl="1"/>
            <a:endParaRPr lang="en-US" dirty="0"/>
          </a:p>
          <a:p>
            <a:pPr lvl="1"/>
            <a:r>
              <a:rPr lang="en-US" dirty="0" smtClean="0"/>
              <a:t>Part II:  Collaborations</a:t>
            </a:r>
          </a:p>
          <a:p>
            <a:pPr marL="457200" lvl="1" indent="0">
              <a:buNone/>
            </a:pPr>
            <a:endParaRPr lang="en-US" dirty="0" smtClean="0"/>
          </a:p>
          <a:p>
            <a:pPr lvl="1"/>
            <a:r>
              <a:rPr lang="en-US" dirty="0" smtClean="0"/>
              <a:t>Part III:  Teaching and mentoring students</a:t>
            </a:r>
            <a:endParaRPr lang="en-US" dirty="0"/>
          </a:p>
        </p:txBody>
      </p:sp>
    </p:spTree>
    <p:extLst>
      <p:ext uri="{BB962C8B-B14F-4D97-AF65-F5344CB8AC3E}">
        <p14:creationId xmlns:p14="http://schemas.microsoft.com/office/powerpoint/2010/main" val="1102594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Internships</a:t>
            </a:r>
            <a:endParaRPr lang="en-US" dirty="0"/>
          </a:p>
        </p:txBody>
      </p:sp>
      <p:sp>
        <p:nvSpPr>
          <p:cNvPr id="3" name="Content Placeholder 2"/>
          <p:cNvSpPr>
            <a:spLocks noGrp="1"/>
          </p:cNvSpPr>
          <p:nvPr>
            <p:ph idx="1"/>
          </p:nvPr>
        </p:nvSpPr>
        <p:spPr>
          <a:xfrm>
            <a:off x="578734" y="1825625"/>
            <a:ext cx="6632295" cy="4672254"/>
          </a:xfrm>
          <a:solidFill>
            <a:schemeClr val="accent1"/>
          </a:solidFill>
        </p:spPr>
        <p:txBody>
          <a:bodyPr>
            <a:noAutofit/>
          </a:bodyPr>
          <a:lstStyle/>
          <a:p>
            <a:r>
              <a:rPr lang="en-US" sz="2400" dirty="0" smtClean="0"/>
              <a:t>Great way to work with students</a:t>
            </a:r>
            <a:endParaRPr lang="en-US" sz="2400" dirty="0"/>
          </a:p>
          <a:p>
            <a:r>
              <a:rPr lang="en-US" sz="2400" dirty="0" smtClean="0"/>
              <a:t>Upside: students bring freshness, raw energy, try different approaches to problems, and allow experimentation with different approaches</a:t>
            </a:r>
            <a:endParaRPr lang="en-US" sz="2400" dirty="0"/>
          </a:p>
          <a:p>
            <a:r>
              <a:rPr lang="en-US" sz="2400" dirty="0" smtClean="0"/>
              <a:t>Downside: need to “take over” code from interns when the leave.</a:t>
            </a:r>
            <a:endParaRPr lang="en-US" sz="2400" dirty="0"/>
          </a:p>
          <a:p>
            <a:r>
              <a:rPr lang="en-US" sz="2400" dirty="0" smtClean="0"/>
              <a:t>Bliss: if you “click” with the student, you can become co-advisor for student’s PhD and work with them through their PhD</a:t>
            </a:r>
            <a:endParaRPr lang="en-US" sz="2400" dirty="0"/>
          </a:p>
          <a:p>
            <a:r>
              <a:rPr lang="en-US" sz="2400" dirty="0" smtClean="0"/>
              <a:t>A recruiting tools for research labs</a:t>
            </a:r>
            <a:endParaRPr lang="en-US" sz="2400" dirty="0"/>
          </a:p>
        </p:txBody>
      </p:sp>
      <p:sp>
        <p:nvSpPr>
          <p:cNvPr id="4" name="Content Placeholder 2"/>
          <p:cNvSpPr txBox="1">
            <a:spLocks/>
          </p:cNvSpPr>
          <p:nvPr/>
        </p:nvSpPr>
        <p:spPr>
          <a:xfrm>
            <a:off x="7604568" y="2033969"/>
            <a:ext cx="4132162" cy="4089038"/>
          </a:xfrm>
          <a:prstGeom prst="rect">
            <a:avLst/>
          </a:prstGeom>
          <a:solidFill>
            <a:srgbClr val="FFFF00"/>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What I have learnt from successful internships:</a:t>
            </a:r>
          </a:p>
          <a:p>
            <a:pPr lvl="1"/>
            <a:r>
              <a:rPr lang="en-US" dirty="0" smtClean="0"/>
              <a:t>Think through the problem and approach well before the intern comes</a:t>
            </a:r>
          </a:p>
          <a:p>
            <a:pPr lvl="1"/>
            <a:endParaRPr lang="en-US" dirty="0"/>
          </a:p>
          <a:p>
            <a:pPr lvl="1"/>
            <a:r>
              <a:rPr lang="en-US" dirty="0" smtClean="0"/>
              <a:t>Give the intern clear, but ambitious goals</a:t>
            </a:r>
          </a:p>
          <a:p>
            <a:pPr lvl="1"/>
            <a:endParaRPr lang="en-US" dirty="0"/>
          </a:p>
          <a:p>
            <a:pPr lvl="1"/>
            <a:r>
              <a:rPr lang="en-US" dirty="0" smtClean="0"/>
              <a:t>Work with the intern closely, particularly when they get stuck and keep up the momentum ( 3 months fly quickly)</a:t>
            </a:r>
            <a:endParaRPr lang="en-US" dirty="0"/>
          </a:p>
        </p:txBody>
      </p:sp>
    </p:spTree>
    <p:extLst>
      <p:ext uri="{BB962C8B-B14F-4D97-AF65-F5344CB8AC3E}">
        <p14:creationId xmlns:p14="http://schemas.microsoft.com/office/powerpoint/2010/main" val="322711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a wonderful thing to do, but consumes a lot of time and effort</a:t>
            </a:r>
          </a:p>
          <a:p>
            <a:endParaRPr lang="en-US" dirty="0"/>
          </a:p>
          <a:p>
            <a:r>
              <a:rPr lang="en-US" dirty="0" smtClean="0"/>
              <a:t>I have taught 3 courses so far (all of them since returning to India) to build a community in program analysis/verification</a:t>
            </a:r>
          </a:p>
          <a:p>
            <a:endParaRPr lang="en-US" dirty="0"/>
          </a:p>
          <a:p>
            <a:pPr lvl="0"/>
            <a:r>
              <a:rPr lang="en-US" dirty="0" smtClean="0"/>
              <a:t>Aditya Nori says: “You </a:t>
            </a:r>
            <a:r>
              <a:rPr lang="en-US" dirty="0"/>
              <a:t>get to experience of interacting with very bright students and influencing them and in many cases, learning from them. Sometimes teaching a new topic is the best way to learn it yourself</a:t>
            </a:r>
            <a:r>
              <a:rPr lang="en-US" dirty="0" smtClean="0"/>
              <a:t>.”</a:t>
            </a:r>
          </a:p>
          <a:p>
            <a:pPr marL="0" lvl="0" indent="0">
              <a:buNone/>
            </a:pPr>
            <a:endParaRPr lang="en-US" dirty="0"/>
          </a:p>
          <a:p>
            <a:r>
              <a:rPr lang="en-US" dirty="0" smtClean="0"/>
              <a:t>Patrice Godefroid says: “Yes</a:t>
            </a:r>
            <a:r>
              <a:rPr lang="en-US" dirty="0"/>
              <a:t>, as long as </a:t>
            </a:r>
            <a:r>
              <a:rPr lang="en-US" dirty="0" smtClean="0"/>
              <a:t>it supports </a:t>
            </a:r>
            <a:r>
              <a:rPr lang="en-US" dirty="0"/>
              <a:t>and enhance your main research goals or career development. (In contrast, don’t teach just to teach – if teaching is your main passion, </a:t>
            </a:r>
            <a:r>
              <a:rPr lang="en-US" dirty="0" smtClean="0"/>
              <a:t>go </a:t>
            </a:r>
            <a:r>
              <a:rPr lang="en-US" dirty="0"/>
              <a:t>to academia</a:t>
            </a:r>
            <a:r>
              <a:rPr lang="en-US" dirty="0" smtClean="0"/>
              <a:t>.)”</a:t>
            </a:r>
            <a:endParaRPr lang="en-US" dirty="0"/>
          </a:p>
          <a:p>
            <a:endParaRPr lang="en-US" dirty="0"/>
          </a:p>
        </p:txBody>
      </p:sp>
    </p:spTree>
    <p:extLst>
      <p:ext uri="{BB962C8B-B14F-4D97-AF65-F5344CB8AC3E}">
        <p14:creationId xmlns:p14="http://schemas.microsoft.com/office/powerpoint/2010/main" val="2578940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Advising students</a:t>
            </a:r>
            <a:endParaRPr lang="en-US" dirty="0"/>
          </a:p>
        </p:txBody>
      </p:sp>
      <p:sp>
        <p:nvSpPr>
          <p:cNvPr id="3" name="Content Placeholder 2"/>
          <p:cNvSpPr>
            <a:spLocks noGrp="1"/>
          </p:cNvSpPr>
          <p:nvPr>
            <p:ph idx="1"/>
          </p:nvPr>
        </p:nvSpPr>
        <p:spPr/>
        <p:txBody>
          <a:bodyPr>
            <a:normAutofit/>
          </a:bodyPr>
          <a:lstStyle/>
          <a:p>
            <a:r>
              <a:rPr lang="en-US" dirty="0" smtClean="0"/>
              <a:t>You can serve on PhD thesis committees (can be very rewarding for both you and the student)</a:t>
            </a:r>
          </a:p>
          <a:p>
            <a:endParaRPr lang="en-US" dirty="0"/>
          </a:p>
          <a:p>
            <a:r>
              <a:rPr lang="en-US" dirty="0" smtClean="0"/>
              <a:t>Works well if the student has interned with you and you know the student’s work</a:t>
            </a:r>
          </a:p>
          <a:p>
            <a:endParaRPr lang="en-US" dirty="0"/>
          </a:p>
          <a:p>
            <a:r>
              <a:rPr lang="en-US" dirty="0" smtClean="0"/>
              <a:t>Works even better if you collaborate with the student and their advisor</a:t>
            </a:r>
          </a:p>
        </p:txBody>
      </p:sp>
    </p:spTree>
    <p:extLst>
      <p:ext uri="{BB962C8B-B14F-4D97-AF65-F5344CB8AC3E}">
        <p14:creationId xmlns:p14="http://schemas.microsoft.com/office/powerpoint/2010/main" val="4271838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Discussion</a:t>
            </a:r>
            <a:endParaRPr lang="en-US" dirty="0"/>
          </a:p>
        </p:txBody>
      </p:sp>
      <p:sp>
        <p:nvSpPr>
          <p:cNvPr id="5" name="Content Placeholder 4"/>
          <p:cNvSpPr>
            <a:spLocks noGrp="1"/>
          </p:cNvSpPr>
          <p:nvPr>
            <p:ph idx="1"/>
          </p:nvPr>
        </p:nvSpPr>
        <p:spPr>
          <a:xfrm>
            <a:off x="353457" y="1517152"/>
            <a:ext cx="5518533" cy="3892129"/>
          </a:xfrm>
          <a:solidFill>
            <a:srgbClr val="FFFF00"/>
          </a:solidFill>
        </p:spPr>
        <p:txBody>
          <a:bodyPr>
            <a:normAutofit fontScale="70000" lnSpcReduction="20000"/>
          </a:bodyPr>
          <a:lstStyle/>
          <a:p>
            <a:pPr marL="0" indent="0">
              <a:buNone/>
            </a:pPr>
            <a:r>
              <a:rPr lang="en-US" dirty="0" smtClean="0"/>
              <a:t>Pick problems</a:t>
            </a:r>
          </a:p>
          <a:p>
            <a:r>
              <a:rPr lang="en-US" dirty="0"/>
              <a:t>Which you find interesting and challenging scientifically</a:t>
            </a:r>
          </a:p>
          <a:p>
            <a:r>
              <a:rPr lang="en-US" dirty="0"/>
              <a:t>Which are not easy and not impossible</a:t>
            </a:r>
          </a:p>
          <a:p>
            <a:r>
              <a:rPr lang="en-US" dirty="0"/>
              <a:t>Which your employer cares about</a:t>
            </a:r>
          </a:p>
          <a:p>
            <a:r>
              <a:rPr lang="en-US" dirty="0"/>
              <a:t>Where your company has unique data, users </a:t>
            </a:r>
            <a:r>
              <a:rPr lang="en-US" dirty="0" err="1"/>
              <a:t>etc</a:t>
            </a:r>
            <a:r>
              <a:rPr lang="en-US" dirty="0"/>
              <a:t> that are not accessible to others, so that you have a unique advantage</a:t>
            </a:r>
          </a:p>
          <a:p>
            <a:r>
              <a:rPr lang="en-US" dirty="0"/>
              <a:t>Where </a:t>
            </a:r>
            <a:r>
              <a:rPr lang="en-US" i="1" dirty="0"/>
              <a:t>you and your collaborators</a:t>
            </a:r>
            <a:r>
              <a:rPr lang="en-US" dirty="0"/>
              <a:t> have unique expertise/insights/advantage to make a difference</a:t>
            </a:r>
          </a:p>
          <a:p>
            <a:r>
              <a:rPr lang="en-US" dirty="0"/>
              <a:t>Simplify, simplify, simplify: get to the essence</a:t>
            </a:r>
          </a:p>
          <a:p>
            <a:pPr marL="0" indent="0">
              <a:buNone/>
            </a:pPr>
            <a:endParaRPr lang="en-US" dirty="0"/>
          </a:p>
        </p:txBody>
      </p:sp>
      <p:sp>
        <p:nvSpPr>
          <p:cNvPr id="6" name="Content Placeholder 4"/>
          <p:cNvSpPr txBox="1">
            <a:spLocks/>
          </p:cNvSpPr>
          <p:nvPr/>
        </p:nvSpPr>
        <p:spPr>
          <a:xfrm>
            <a:off x="6208923" y="1517153"/>
            <a:ext cx="5629620" cy="1627196"/>
          </a:xfrm>
          <a:prstGeom prst="rect">
            <a:avLst/>
          </a:prstGeom>
          <a:solidFill>
            <a:srgbClr val="92D050"/>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Pick collaborators</a:t>
            </a:r>
          </a:p>
          <a:p>
            <a:r>
              <a:rPr lang="en-US" dirty="0" smtClean="0"/>
              <a:t>Who have complementary skills</a:t>
            </a:r>
          </a:p>
          <a:p>
            <a:r>
              <a:rPr lang="en-US" dirty="0" smtClean="0"/>
              <a:t>Mix of backgrounds, mix of senior/junior people</a:t>
            </a:r>
          </a:p>
          <a:p>
            <a:r>
              <a:rPr lang="en-US" dirty="0" smtClean="0"/>
              <a:t>Learn from your collaborators</a:t>
            </a:r>
          </a:p>
          <a:p>
            <a:r>
              <a:rPr lang="en-US" dirty="0" smtClean="0"/>
              <a:t>Host faculty on sabbaticals (and spend time with them!)</a:t>
            </a:r>
          </a:p>
          <a:p>
            <a:pPr marL="0" indent="0">
              <a:buFont typeface="Arial" panose="020B0604020202020204" pitchFamily="34" charset="0"/>
              <a:buNone/>
            </a:pPr>
            <a:endParaRPr lang="en-US" dirty="0"/>
          </a:p>
        </p:txBody>
      </p:sp>
      <p:sp>
        <p:nvSpPr>
          <p:cNvPr id="7" name="Content Placeholder 4"/>
          <p:cNvSpPr txBox="1">
            <a:spLocks/>
          </p:cNvSpPr>
          <p:nvPr/>
        </p:nvSpPr>
        <p:spPr>
          <a:xfrm>
            <a:off x="6208923" y="3355133"/>
            <a:ext cx="5513024" cy="2054147"/>
          </a:xfrm>
          <a:prstGeom prst="rect">
            <a:avLst/>
          </a:prstGeom>
          <a:solidFill>
            <a:srgbClr val="00B0F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Mentoring and teaching</a:t>
            </a:r>
            <a:endParaRPr lang="en-US" dirty="0"/>
          </a:p>
          <a:p>
            <a:r>
              <a:rPr lang="en-US" dirty="0" smtClean="0"/>
              <a:t>Internships are great way to work with students, and keep you intellectually young</a:t>
            </a:r>
          </a:p>
          <a:p>
            <a:r>
              <a:rPr lang="en-US" dirty="0" smtClean="0"/>
              <a:t>Co-advising students is a great way to collaborate with faculty in academia</a:t>
            </a:r>
          </a:p>
          <a:p>
            <a:r>
              <a:rPr lang="en-US" dirty="0" smtClean="0"/>
              <a:t>You learn a topic better if you teach (but teaching is a big time investment)</a:t>
            </a:r>
          </a:p>
          <a:p>
            <a:endParaRPr lang="en-US" dirty="0" smtClean="0"/>
          </a:p>
          <a:p>
            <a:pPr marL="0" indent="0">
              <a:buFont typeface="Arial" panose="020B0604020202020204" pitchFamily="34" charset="0"/>
              <a:buNone/>
            </a:pPr>
            <a:endParaRPr lang="en-US" dirty="0"/>
          </a:p>
        </p:txBody>
      </p:sp>
      <p:sp>
        <p:nvSpPr>
          <p:cNvPr id="8" name="Content Placeholder 4"/>
          <p:cNvSpPr txBox="1">
            <a:spLocks/>
          </p:cNvSpPr>
          <p:nvPr/>
        </p:nvSpPr>
        <p:spPr>
          <a:xfrm>
            <a:off x="941023" y="5620064"/>
            <a:ext cx="10615671" cy="1056158"/>
          </a:xfrm>
          <a:prstGeom prst="rect">
            <a:avLst/>
          </a:prstGeom>
          <a:solidFill>
            <a:schemeClr val="accent6">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Acknowledgment: </a:t>
            </a:r>
          </a:p>
          <a:p>
            <a:pPr marL="0" indent="0">
              <a:buFont typeface="Arial" panose="020B0604020202020204" pitchFamily="34" charset="0"/>
              <a:buNone/>
            </a:pPr>
            <a:r>
              <a:rPr lang="en-US" dirty="0"/>
              <a:t>	</a:t>
            </a:r>
            <a:r>
              <a:rPr lang="en-US" dirty="0" smtClean="0"/>
              <a:t>Patrice Godefroid, Nachi Nagappan, Aditya Nori, G Ramalingam</a:t>
            </a:r>
          </a:p>
        </p:txBody>
      </p:sp>
    </p:spTree>
    <p:extLst>
      <p:ext uri="{BB962C8B-B14F-4D97-AF65-F5344CB8AC3E}">
        <p14:creationId xmlns:p14="http://schemas.microsoft.com/office/powerpoint/2010/main" val="15146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584" y="363557"/>
            <a:ext cx="12740512" cy="3249975"/>
          </a:xfrm>
          <a:prstGeom prst="rect">
            <a:avLst/>
          </a:prstGeom>
        </p:spPr>
      </p:pic>
      <p:pic>
        <p:nvPicPr>
          <p:cNvPr id="3" name="Picture 2" descr="C:\Users\Sandeep K Juneja\Desktop\Pictures of TIFR\Jogging track.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671" y="3828098"/>
            <a:ext cx="4496757" cy="2922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ndeep K Juneja\Desktop\Pictures of TIFR\Exterior-2(H).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651" y="3828098"/>
            <a:ext cx="4314716" cy="292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5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you might have…</a:t>
            </a:r>
            <a:endParaRPr lang="en-US" dirty="0"/>
          </a:p>
        </p:txBody>
      </p:sp>
      <p:sp>
        <p:nvSpPr>
          <p:cNvPr id="3" name="Content Placeholder 2"/>
          <p:cNvSpPr>
            <a:spLocks noGrp="1"/>
          </p:cNvSpPr>
          <p:nvPr>
            <p:ph idx="1"/>
          </p:nvPr>
        </p:nvSpPr>
        <p:spPr>
          <a:xfrm>
            <a:off x="166869" y="1891898"/>
            <a:ext cx="6095036" cy="4351338"/>
          </a:xfrm>
          <a:solidFill>
            <a:schemeClr val="accent6"/>
          </a:solidFill>
        </p:spPr>
        <p:txBody>
          <a:bodyPr>
            <a:normAutofit/>
          </a:bodyPr>
          <a:lstStyle/>
          <a:p>
            <a:pPr lvl="1"/>
            <a:r>
              <a:rPr lang="en-US" dirty="0" smtClean="0"/>
              <a:t>What </a:t>
            </a:r>
            <a:r>
              <a:rPr lang="en-US" dirty="0"/>
              <a:t>are the best topics to </a:t>
            </a:r>
            <a:r>
              <a:rPr lang="en-US" dirty="0" smtClean="0"/>
              <a:t>work on? </a:t>
            </a:r>
            <a:r>
              <a:rPr lang="en-US" dirty="0"/>
              <a:t> </a:t>
            </a:r>
          </a:p>
          <a:p>
            <a:pPr lvl="1"/>
            <a:r>
              <a:rPr lang="en-US" dirty="0" smtClean="0"/>
              <a:t>Should </a:t>
            </a:r>
            <a:r>
              <a:rPr lang="en-US" dirty="0"/>
              <a:t>I </a:t>
            </a:r>
            <a:r>
              <a:rPr lang="en-US" dirty="0" smtClean="0"/>
              <a:t>continue to </a:t>
            </a:r>
            <a:r>
              <a:rPr lang="en-US" dirty="0"/>
              <a:t>work on things following up from my </a:t>
            </a:r>
            <a:r>
              <a:rPr lang="en-US" dirty="0" smtClean="0"/>
              <a:t>thesis should </a:t>
            </a:r>
            <a:r>
              <a:rPr lang="en-US" dirty="0"/>
              <a:t>I explore new </a:t>
            </a:r>
            <a:r>
              <a:rPr lang="en-US" dirty="0" smtClean="0"/>
              <a:t>topics?</a:t>
            </a:r>
          </a:p>
          <a:p>
            <a:pPr lvl="1"/>
            <a:r>
              <a:rPr lang="en-US" dirty="0" smtClean="0"/>
              <a:t>Should </a:t>
            </a:r>
            <a:r>
              <a:rPr lang="en-US" dirty="0"/>
              <a:t>I try and help my company, </a:t>
            </a:r>
            <a:r>
              <a:rPr lang="en-US" dirty="0" smtClean="0"/>
              <a:t>or  should </a:t>
            </a:r>
            <a:r>
              <a:rPr lang="en-US" dirty="0"/>
              <a:t>I help advance science?  </a:t>
            </a:r>
            <a:endParaRPr lang="en-US" dirty="0" smtClean="0"/>
          </a:p>
          <a:p>
            <a:pPr lvl="1"/>
            <a:r>
              <a:rPr lang="en-US" dirty="0" smtClean="0">
                <a:solidFill>
                  <a:srgbClr val="FF0000"/>
                </a:solidFill>
              </a:rPr>
              <a:t>Who should I collaborate with?</a:t>
            </a:r>
          </a:p>
          <a:p>
            <a:pPr lvl="1"/>
            <a:r>
              <a:rPr lang="en-US" dirty="0" smtClean="0">
                <a:solidFill>
                  <a:schemeClr val="bg1"/>
                </a:solidFill>
              </a:rPr>
              <a:t>Should I teach (at a university) on the side?</a:t>
            </a:r>
          </a:p>
          <a:p>
            <a:pPr lvl="1"/>
            <a:r>
              <a:rPr lang="en-US" dirty="0" smtClean="0">
                <a:solidFill>
                  <a:schemeClr val="bg1"/>
                </a:solidFill>
              </a:rPr>
              <a:t>Should I supervise students on the side?</a:t>
            </a:r>
          </a:p>
        </p:txBody>
      </p:sp>
      <p:sp>
        <p:nvSpPr>
          <p:cNvPr id="4" name="Content Placeholder 2"/>
          <p:cNvSpPr txBox="1">
            <a:spLocks/>
          </p:cNvSpPr>
          <p:nvPr/>
        </p:nvSpPr>
        <p:spPr>
          <a:xfrm>
            <a:off x="7025832" y="2111817"/>
            <a:ext cx="4988689" cy="2656953"/>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Part I:   Research Agenda</a:t>
            </a:r>
          </a:p>
          <a:p>
            <a:pPr lvl="1"/>
            <a:endParaRPr lang="en-US" dirty="0"/>
          </a:p>
          <a:p>
            <a:pPr lvl="1"/>
            <a:r>
              <a:rPr lang="en-US" dirty="0" smtClean="0"/>
              <a:t>Part II:  Collaborations</a:t>
            </a:r>
          </a:p>
          <a:p>
            <a:pPr marL="457200" lvl="1" indent="0">
              <a:buNone/>
            </a:pPr>
            <a:endParaRPr lang="en-US" dirty="0" smtClean="0"/>
          </a:p>
          <a:p>
            <a:pPr lvl="1"/>
            <a:r>
              <a:rPr lang="en-US" dirty="0" smtClean="0"/>
              <a:t>Part III:  Teaching and mentoring students</a:t>
            </a:r>
            <a:endParaRPr lang="en-US" dirty="0"/>
          </a:p>
        </p:txBody>
      </p:sp>
    </p:spTree>
    <p:extLst>
      <p:ext uri="{BB962C8B-B14F-4D97-AF65-F5344CB8AC3E}">
        <p14:creationId xmlns:p14="http://schemas.microsoft.com/office/powerpoint/2010/main" val="114288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394" y="2425419"/>
            <a:ext cx="10515600" cy="1325563"/>
          </a:xfrm>
        </p:spPr>
        <p:txBody>
          <a:bodyPr/>
          <a:lstStyle/>
          <a:p>
            <a:r>
              <a:rPr lang="en-US" dirty="0" smtClean="0"/>
              <a:t>Part I:   Research Agenda </a:t>
            </a:r>
            <a:endParaRPr lang="en-US" dirty="0"/>
          </a:p>
        </p:txBody>
      </p:sp>
      <p:sp>
        <p:nvSpPr>
          <p:cNvPr id="3" name="Content Placeholder 2"/>
          <p:cNvSpPr txBox="1">
            <a:spLocks/>
          </p:cNvSpPr>
          <p:nvPr/>
        </p:nvSpPr>
        <p:spPr>
          <a:xfrm>
            <a:off x="6041985" y="4971326"/>
            <a:ext cx="5802776" cy="1886674"/>
          </a:xfrm>
          <a:prstGeom prst="rect">
            <a:avLst/>
          </a:prstGeom>
          <a:solidFill>
            <a:srgbClr val="FFFF0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Part I:   Research Agenda</a:t>
            </a:r>
          </a:p>
          <a:p>
            <a:pPr lvl="1"/>
            <a:endParaRPr lang="en-US" dirty="0"/>
          </a:p>
          <a:p>
            <a:pPr lvl="1"/>
            <a:r>
              <a:rPr lang="en-US" dirty="0" smtClean="0"/>
              <a:t>Part II:  Collaborations</a:t>
            </a:r>
          </a:p>
          <a:p>
            <a:pPr marL="457200" lvl="1" indent="0">
              <a:buNone/>
            </a:pPr>
            <a:endParaRPr lang="en-US" dirty="0" smtClean="0"/>
          </a:p>
          <a:p>
            <a:pPr lvl="1"/>
            <a:r>
              <a:rPr lang="en-US" dirty="0" smtClean="0"/>
              <a:t>Part III:  Teaching and mentoring students</a:t>
            </a:r>
            <a:endParaRPr lang="en-US" dirty="0"/>
          </a:p>
        </p:txBody>
      </p:sp>
    </p:spTree>
    <p:extLst>
      <p:ext uri="{BB962C8B-B14F-4D97-AF65-F5344CB8AC3E}">
        <p14:creationId xmlns:p14="http://schemas.microsoft.com/office/powerpoint/2010/main" val="2864491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142"/>
            <a:ext cx="10515600" cy="1325563"/>
          </a:xfrm>
        </p:spPr>
        <p:txBody>
          <a:bodyPr/>
          <a:lstStyle/>
          <a:p>
            <a:r>
              <a:rPr lang="en-US" dirty="0" smtClean="0"/>
              <a:t>Research agenda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problem should I work on?</a:t>
            </a:r>
          </a:p>
          <a:p>
            <a:pPr marL="0" indent="0">
              <a:buNone/>
            </a:pPr>
            <a:endParaRPr lang="en-US" dirty="0"/>
          </a:p>
          <a:p>
            <a:pPr marL="0" indent="0">
              <a:buNone/>
            </a:pPr>
            <a:r>
              <a:rPr lang="en-US" dirty="0" smtClean="0"/>
              <a:t>Single most important question that will determine your research career, more than anything else….</a:t>
            </a:r>
          </a:p>
          <a:p>
            <a:pPr marL="0" indent="0">
              <a:buNone/>
            </a:pPr>
            <a:endParaRPr lang="en-US" dirty="0"/>
          </a:p>
          <a:p>
            <a:pPr lvl="1"/>
            <a:endParaRPr lang="en-US" dirty="0" smtClean="0"/>
          </a:p>
        </p:txBody>
      </p:sp>
    </p:spTree>
    <p:extLst>
      <p:ext uri="{BB962C8B-B14F-4D97-AF65-F5344CB8AC3E}">
        <p14:creationId xmlns:p14="http://schemas.microsoft.com/office/powerpoint/2010/main" val="15136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0995" y="1340500"/>
            <a:ext cx="10467975" cy="3295650"/>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Let’s listen to </a:t>
            </a:r>
            <a:r>
              <a:rPr lang="en-US" dirty="0" err="1" smtClean="0"/>
              <a:t>Dijkstra</a:t>
            </a:r>
            <a:r>
              <a:rPr lang="en-US" dirty="0" smtClean="0"/>
              <a:t>..</a:t>
            </a:r>
            <a:endParaRPr lang="en-US" dirty="0"/>
          </a:p>
        </p:txBody>
      </p:sp>
      <p:sp>
        <p:nvSpPr>
          <p:cNvPr id="6" name="TextBox 5"/>
          <p:cNvSpPr txBox="1"/>
          <p:nvPr/>
        </p:nvSpPr>
        <p:spPr>
          <a:xfrm>
            <a:off x="4979624" y="5938091"/>
            <a:ext cx="7212376" cy="369332"/>
          </a:xfrm>
          <a:prstGeom prst="rect">
            <a:avLst/>
          </a:prstGeom>
          <a:noFill/>
        </p:spPr>
        <p:txBody>
          <a:bodyPr wrap="square" rtlCol="0">
            <a:spAutoFit/>
          </a:bodyPr>
          <a:lstStyle/>
          <a:p>
            <a:r>
              <a:rPr lang="en-US" dirty="0" smtClean="0"/>
              <a:t>EWD637, “Selected Writings on Computing: A personal perspective”, 1982</a:t>
            </a:r>
            <a:endParaRPr lang="en-US" dirty="0"/>
          </a:p>
        </p:txBody>
      </p:sp>
    </p:spTree>
    <p:extLst>
      <p:ext uri="{BB962C8B-B14F-4D97-AF65-F5344CB8AC3E}">
        <p14:creationId xmlns:p14="http://schemas.microsoft.com/office/powerpoint/2010/main" val="4118984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91649" y="1388125"/>
            <a:ext cx="8272313" cy="3187203"/>
          </a:xfrm>
          <a:prstGeom prst="rect">
            <a:avLst/>
          </a:prstGeom>
        </p:spPr>
      </p:pic>
      <p:sp>
        <p:nvSpPr>
          <p:cNvPr id="7" name="Content Placeholder 2"/>
          <p:cNvSpPr>
            <a:spLocks noGrp="1"/>
          </p:cNvSpPr>
          <p:nvPr>
            <p:ph idx="1"/>
          </p:nvPr>
        </p:nvSpPr>
        <p:spPr>
          <a:xfrm>
            <a:off x="122104" y="806056"/>
            <a:ext cx="3469545" cy="5085457"/>
          </a:xfrm>
          <a:solidFill>
            <a:schemeClr val="accent4"/>
          </a:solidFill>
        </p:spPr>
        <p:txBody>
          <a:bodyPr>
            <a:normAutofit/>
          </a:bodyPr>
          <a:lstStyle/>
          <a:p>
            <a:pPr marL="0" indent="0">
              <a:buNone/>
            </a:pPr>
            <a:r>
              <a:rPr lang="en-US" dirty="0" smtClean="0"/>
              <a:t>Rule 1: Pick a problem that is not routine, not impossible to solve…</a:t>
            </a:r>
          </a:p>
          <a:p>
            <a:pPr marL="0" indent="0">
              <a:buNone/>
            </a:pPr>
            <a:endParaRPr lang="en-US" dirty="0" smtClean="0"/>
          </a:p>
          <a:p>
            <a:pPr marL="0" indent="0">
              <a:buNone/>
            </a:pPr>
            <a:endParaRPr lang="en-US" dirty="0"/>
          </a:p>
          <a:p>
            <a:pPr lvl="1"/>
            <a:endParaRPr lang="en-US" dirty="0" smtClean="0"/>
          </a:p>
        </p:txBody>
      </p:sp>
    </p:spTree>
    <p:extLst>
      <p:ext uri="{BB962C8B-B14F-4D97-AF65-F5344CB8AC3E}">
        <p14:creationId xmlns:p14="http://schemas.microsoft.com/office/powerpoint/2010/main" val="86980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2104" y="806056"/>
            <a:ext cx="3469545" cy="5085457"/>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Rule 1: Pick a problem that is not routine, not impossible to solve…</a:t>
            </a:r>
          </a:p>
          <a:p>
            <a:pPr marL="0" indent="0">
              <a:buFont typeface="Arial" panose="020B0604020202020204" pitchFamily="34" charset="0"/>
              <a:buNone/>
            </a:pPr>
            <a:endParaRPr lang="en-US" dirty="0"/>
          </a:p>
          <a:p>
            <a:pPr marL="0" indent="0">
              <a:buNone/>
            </a:pPr>
            <a:r>
              <a:rPr lang="en-US" dirty="0" smtClean="0"/>
              <a:t>Rule 2: …Scientific soundness (of solution)….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lvl="1"/>
            <a:endParaRPr lang="en-US" dirty="0"/>
          </a:p>
        </p:txBody>
      </p:sp>
      <p:pic>
        <p:nvPicPr>
          <p:cNvPr id="3" name="Picture 2"/>
          <p:cNvPicPr>
            <a:picLocks noChangeAspect="1"/>
          </p:cNvPicPr>
          <p:nvPr/>
        </p:nvPicPr>
        <p:blipFill>
          <a:blip r:embed="rId2"/>
          <a:stretch>
            <a:fillRect/>
          </a:stretch>
        </p:blipFill>
        <p:spPr>
          <a:xfrm>
            <a:off x="3591649" y="2002420"/>
            <a:ext cx="8871782" cy="2081333"/>
          </a:xfrm>
          <a:prstGeom prst="rect">
            <a:avLst/>
          </a:prstGeom>
        </p:spPr>
      </p:pic>
    </p:spTree>
    <p:extLst>
      <p:ext uri="{BB962C8B-B14F-4D97-AF65-F5344CB8AC3E}">
        <p14:creationId xmlns:p14="http://schemas.microsoft.com/office/powerpoint/2010/main" val="409888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2249</Words>
  <Application>Microsoft Office PowerPoint</Application>
  <PresentationFormat>Widescreen</PresentationFormat>
  <Paragraphs>245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Symbol</vt:lpstr>
      <vt:lpstr>Wingdings</vt:lpstr>
      <vt:lpstr>Office Theme</vt:lpstr>
      <vt:lpstr>Getting started in an Industrial Research Lab: A personal perspective</vt:lpstr>
      <vt:lpstr>PowerPoint Presentation</vt:lpstr>
      <vt:lpstr>Scope</vt:lpstr>
      <vt:lpstr>Questions you might have…</vt:lpstr>
      <vt:lpstr>Part I:   Research Agenda </vt:lpstr>
      <vt:lpstr>Research agenda</vt:lpstr>
      <vt:lpstr>Let’s listen to Dijkstra..</vt:lpstr>
      <vt:lpstr>PowerPoint Presentation</vt:lpstr>
      <vt:lpstr>PowerPoint Presentation</vt:lpstr>
      <vt:lpstr>PowerPoint Presentation</vt:lpstr>
      <vt:lpstr>PowerPoint Presentation</vt:lpstr>
      <vt:lpstr>PowerPoint Presentation</vt:lpstr>
      <vt:lpstr>Simplicity: Distilling the essence</vt:lpstr>
      <vt:lpstr>Should I continue working on my thesis?</vt:lpstr>
      <vt:lpstr>Make use of real world data..</vt:lpstr>
      <vt:lpstr>PowerPoint Presentation</vt:lpstr>
      <vt:lpstr>PowerPoint Presentation</vt:lpstr>
      <vt:lpstr>PowerPoint Presentation</vt:lpstr>
      <vt:lpstr>PowerPoint Presentation</vt:lpstr>
      <vt:lpstr>Sometimes your company may have important problems to solve, that don’t need new research</vt:lpstr>
      <vt:lpstr>Summary: Pick problems…</vt:lpstr>
      <vt:lpstr>Part II :   Collaborations</vt:lpstr>
      <vt:lpstr>Collaborators</vt:lpstr>
      <vt:lpstr>Collaborators</vt:lpstr>
      <vt:lpstr>Collaborators</vt:lpstr>
      <vt:lpstr>Collaborators</vt:lpstr>
      <vt:lpstr>My own collaborators</vt:lpstr>
      <vt:lpstr>My own collaborators</vt:lpstr>
      <vt:lpstr>What has worked for me..</vt:lpstr>
      <vt:lpstr>Collaborations: Inviting visiting researchers</vt:lpstr>
      <vt:lpstr>Part III: Teaching and mentoring students</vt:lpstr>
      <vt:lpstr>Internships</vt:lpstr>
      <vt:lpstr>Teaching</vt:lpstr>
      <vt:lpstr>Advising students</vt:lpstr>
      <vt:lpstr>Summary &amp; Discussion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an Industrial Research Lab: A personal perspective</dc:title>
  <dc:creator>Sriram Rajamani</dc:creator>
  <cp:lastModifiedBy>Sriram Rajamani</cp:lastModifiedBy>
  <cp:revision>95</cp:revision>
  <dcterms:created xsi:type="dcterms:W3CDTF">2014-05-16T14:41:04Z</dcterms:created>
  <dcterms:modified xsi:type="dcterms:W3CDTF">2014-06-05T01:42:31Z</dcterms:modified>
</cp:coreProperties>
</file>